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5"/>
    <p:sldId id="257" r:id="rId26"/>
    <p:sldId id="258" r:id="rId27"/>
    <p:sldId id="259" r:id="rId28"/>
    <p:sldId id="260" r:id="rId29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Gistesy" charset="1" panose="00000000000000000000"/>
      <p:regular r:id="rId10"/>
    </p:embeddedFont>
    <p:embeddedFont>
      <p:font typeface="IBM Plex Sans Thai" charset="1" panose="020B0503050203000203"/>
      <p:regular r:id="rId11"/>
    </p:embeddedFont>
    <p:embeddedFont>
      <p:font typeface="IBM Plex Sans Thai Bold" charset="1" panose="020B0803050203000203"/>
      <p:regular r:id="rId12"/>
    </p:embeddedFont>
    <p:embeddedFont>
      <p:font typeface="IBM Plex Sans Thai Thin" charset="1" panose="020B0203050203000203"/>
      <p:regular r:id="rId13"/>
    </p:embeddedFont>
    <p:embeddedFont>
      <p:font typeface="IBM Plex Sans Thai Light" charset="1" panose="020B0403050203000203"/>
      <p:regular r:id="rId14"/>
    </p:embeddedFont>
    <p:embeddedFont>
      <p:font typeface="IBM Plex Sans Thai Medium" charset="1" panose="020B0603050203000203"/>
      <p:regular r:id="rId15"/>
    </p:embeddedFont>
    <p:embeddedFont>
      <p:font typeface="IBM Plex Sans Thai Semi-Bold" charset="1" panose="020B0703050203000203"/>
      <p:regular r:id="rId16"/>
    </p:embeddedFont>
    <p:embeddedFont>
      <p:font typeface="Open Sans" charset="1" panose="020B0606030504020204"/>
      <p:regular r:id="rId17"/>
    </p:embeddedFont>
    <p:embeddedFont>
      <p:font typeface="Open Sans Bold" charset="1" panose="020B0806030504020204"/>
      <p:regular r:id="rId18"/>
    </p:embeddedFont>
    <p:embeddedFont>
      <p:font typeface="Open Sans Italics" charset="1" panose="020B0606030504020204"/>
      <p:regular r:id="rId19"/>
    </p:embeddedFont>
    <p:embeddedFont>
      <p:font typeface="Open Sans Bold Italics" charset="1" panose="020B0806030504020204"/>
      <p:regular r:id="rId20"/>
    </p:embeddedFont>
    <p:embeddedFont>
      <p:font typeface="Open Sans Light" charset="1" panose="020B0306030504020204"/>
      <p:regular r:id="rId21"/>
    </p:embeddedFont>
    <p:embeddedFont>
      <p:font typeface="Open Sans Light Italics" charset="1" panose="020B0306030504020204"/>
      <p:regular r:id="rId22"/>
    </p:embeddedFont>
    <p:embeddedFont>
      <p:font typeface="Open Sans Ultra-Bold" charset="1" panose="00000000000000000000"/>
      <p:regular r:id="rId23"/>
    </p:embeddedFont>
    <p:embeddedFont>
      <p:font typeface="Open Sans Ultra-Bold Italics" charset="1" panose="000000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slides/slide1.xml" Type="http://schemas.openxmlformats.org/officeDocument/2006/relationships/slide"/><Relationship Id="rId26" Target="slides/slide2.xml" Type="http://schemas.openxmlformats.org/officeDocument/2006/relationships/slide"/><Relationship Id="rId27" Target="slides/slide3.xml" Type="http://schemas.openxmlformats.org/officeDocument/2006/relationships/slide"/><Relationship Id="rId28" Target="slides/slide4.xml" Type="http://schemas.openxmlformats.org/officeDocument/2006/relationships/slide"/><Relationship Id="rId29" Target="slides/slide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jpeg" Type="http://schemas.openxmlformats.org/officeDocument/2006/relationships/image"/><Relationship Id="rId4" Target="../media/image5.jpeg" Type="http://schemas.openxmlformats.org/officeDocument/2006/relationships/image"/><Relationship Id="rId5" Target="../media/image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3.png" Type="http://schemas.openxmlformats.org/officeDocument/2006/relationships/image"/><Relationship Id="rId5" Target="../media/image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jpeg" Type="http://schemas.openxmlformats.org/officeDocument/2006/relationships/image"/><Relationship Id="rId4" Target="../media/image3.png" Type="http://schemas.openxmlformats.org/officeDocument/2006/relationships/image"/><Relationship Id="rId5" Target="../media/image12.jpeg" Type="http://schemas.openxmlformats.org/officeDocument/2006/relationships/image"/><Relationship Id="rId6" Target="../media/image1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Relationship Id="rId4" Target="../media/image3.png" Type="http://schemas.openxmlformats.org/officeDocument/2006/relationships/image"/><Relationship Id="rId5" Target="../media/image1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408676"/>
            <a:ext cx="18288000" cy="5253644"/>
          </a:xfrm>
          <a:custGeom>
            <a:avLst/>
            <a:gdLst/>
            <a:ahLst/>
            <a:cxnLst/>
            <a:rect r="r" b="b" t="t" l="l"/>
            <a:pathLst>
              <a:path h="5253644" w="18288000">
                <a:moveTo>
                  <a:pt x="0" y="0"/>
                </a:moveTo>
                <a:lnTo>
                  <a:pt x="18288000" y="0"/>
                </a:lnTo>
                <a:lnTo>
                  <a:pt x="18288000" y="5253644"/>
                </a:lnTo>
                <a:lnTo>
                  <a:pt x="0" y="5253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-342127" y="5155096"/>
            <a:ext cx="5474031" cy="4789777"/>
            <a:chOff x="0" y="0"/>
            <a:chExt cx="812800" cy="7112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414B3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22225"/>
              <a:ext cx="558800" cy="3587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-857119" y="3149930"/>
            <a:ext cx="18918178" cy="2324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200"/>
              </a:lnSpc>
            </a:pPr>
            <a:r>
              <a:rPr lang="en-US" sz="20000">
                <a:solidFill>
                  <a:srgbClr val="000000"/>
                </a:solidFill>
                <a:latin typeface="Gistesy"/>
              </a:rPr>
              <a:t>IDEAS</a:t>
            </a:r>
          </a:p>
        </p:txBody>
      </p:sp>
      <p:grpSp>
        <p:nvGrpSpPr>
          <p:cNvPr name="Group 7" id="7"/>
          <p:cNvGrpSpPr/>
          <p:nvPr/>
        </p:nvGrpSpPr>
        <p:grpSpPr>
          <a:xfrm rot="5400000">
            <a:off x="13165621" y="342127"/>
            <a:ext cx="5474031" cy="4789777"/>
            <a:chOff x="0" y="0"/>
            <a:chExt cx="812800" cy="711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AB8742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27000" y="22225"/>
              <a:ext cx="558800" cy="3587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956487" y="5826456"/>
            <a:ext cx="9551261" cy="1189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47"/>
              </a:lnSpc>
            </a:pPr>
            <a:r>
              <a:rPr lang="en-US" sz="10175">
                <a:solidFill>
                  <a:srgbClr val="000000"/>
                </a:solidFill>
                <a:latin typeface="IBM Plex Sans Thai"/>
              </a:rPr>
              <a:t>Proyecto </a:t>
            </a:r>
          </a:p>
        </p:txBody>
      </p:sp>
      <p:grpSp>
        <p:nvGrpSpPr>
          <p:cNvPr name="Group 11" id="11"/>
          <p:cNvGrpSpPr/>
          <p:nvPr/>
        </p:nvGrpSpPr>
        <p:grpSpPr>
          <a:xfrm rot="-2700000">
            <a:off x="-624356" y="6868944"/>
            <a:ext cx="3141386" cy="2736775"/>
            <a:chOff x="0" y="0"/>
            <a:chExt cx="6350000" cy="55321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5532120"/>
            </a:xfrm>
            <a:custGeom>
              <a:avLst/>
              <a:gdLst/>
              <a:ahLst/>
              <a:cxnLst/>
              <a:rect r="r" b="b" t="t" l="l"/>
              <a:pathLst>
                <a:path h="5532120" w="6350000">
                  <a:moveTo>
                    <a:pt x="4762500" y="0"/>
                  </a:moveTo>
                  <a:lnTo>
                    <a:pt x="1587500" y="0"/>
                  </a:lnTo>
                  <a:lnTo>
                    <a:pt x="0" y="2766060"/>
                  </a:lnTo>
                  <a:lnTo>
                    <a:pt x="1587500" y="5532120"/>
                  </a:lnTo>
                  <a:lnTo>
                    <a:pt x="4762500" y="5532120"/>
                  </a:lnTo>
                  <a:lnTo>
                    <a:pt x="6350000" y="2766060"/>
                  </a:lnTo>
                  <a:lnTo>
                    <a:pt x="4762500" y="0"/>
                  </a:lnTo>
                  <a:close/>
                  <a:moveTo>
                    <a:pt x="4676140" y="5382260"/>
                  </a:moveTo>
                  <a:lnTo>
                    <a:pt x="1673860" y="5382260"/>
                  </a:lnTo>
                  <a:lnTo>
                    <a:pt x="172720" y="2766060"/>
                  </a:lnTo>
                  <a:lnTo>
                    <a:pt x="1673860" y="149860"/>
                  </a:lnTo>
                  <a:lnTo>
                    <a:pt x="4676140" y="149860"/>
                  </a:lnTo>
                  <a:lnTo>
                    <a:pt x="6177280" y="2766060"/>
                  </a:lnTo>
                  <a:lnTo>
                    <a:pt x="4676140" y="5382260"/>
                  </a:lnTo>
                  <a:close/>
                </a:path>
              </a:pathLst>
            </a:custGeom>
            <a:solidFill>
              <a:srgbClr val="AB8742"/>
            </a:solidFill>
          </p:spPr>
        </p:sp>
      </p:grpSp>
      <p:grpSp>
        <p:nvGrpSpPr>
          <p:cNvPr name="Group 13" id="13"/>
          <p:cNvGrpSpPr/>
          <p:nvPr/>
        </p:nvGrpSpPr>
        <p:grpSpPr>
          <a:xfrm rot="-7314338">
            <a:off x="15456964" y="141103"/>
            <a:ext cx="3141386" cy="2736775"/>
            <a:chOff x="0" y="0"/>
            <a:chExt cx="6350000" cy="55321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350000" cy="5532120"/>
            </a:xfrm>
            <a:custGeom>
              <a:avLst/>
              <a:gdLst/>
              <a:ahLst/>
              <a:cxnLst/>
              <a:rect r="r" b="b" t="t" l="l"/>
              <a:pathLst>
                <a:path h="5532120" w="6350000">
                  <a:moveTo>
                    <a:pt x="4762500" y="0"/>
                  </a:moveTo>
                  <a:lnTo>
                    <a:pt x="1587500" y="0"/>
                  </a:lnTo>
                  <a:lnTo>
                    <a:pt x="0" y="2766060"/>
                  </a:lnTo>
                  <a:lnTo>
                    <a:pt x="1587500" y="5532120"/>
                  </a:lnTo>
                  <a:lnTo>
                    <a:pt x="4762500" y="5532120"/>
                  </a:lnTo>
                  <a:lnTo>
                    <a:pt x="6350000" y="2766060"/>
                  </a:lnTo>
                  <a:lnTo>
                    <a:pt x="4762500" y="0"/>
                  </a:lnTo>
                  <a:close/>
                  <a:moveTo>
                    <a:pt x="4676140" y="5382260"/>
                  </a:moveTo>
                  <a:lnTo>
                    <a:pt x="1673860" y="5382260"/>
                  </a:lnTo>
                  <a:lnTo>
                    <a:pt x="172720" y="2766060"/>
                  </a:lnTo>
                  <a:lnTo>
                    <a:pt x="1673860" y="149860"/>
                  </a:lnTo>
                  <a:lnTo>
                    <a:pt x="4676140" y="149860"/>
                  </a:lnTo>
                  <a:lnTo>
                    <a:pt x="6177280" y="2766060"/>
                  </a:lnTo>
                  <a:lnTo>
                    <a:pt x="4676140" y="5382260"/>
                  </a:lnTo>
                  <a:close/>
                </a:path>
              </a:pathLst>
            </a:custGeom>
            <a:solidFill>
              <a:srgbClr val="414B3B"/>
            </a:solidFill>
          </p:spPr>
        </p:sp>
      </p:grpSp>
      <p:grpSp>
        <p:nvGrpSpPr>
          <p:cNvPr name="Group 15" id="15"/>
          <p:cNvGrpSpPr/>
          <p:nvPr/>
        </p:nvGrpSpPr>
        <p:grpSpPr>
          <a:xfrm rot="-1627295">
            <a:off x="17438190" y="4600857"/>
            <a:ext cx="1245737" cy="1085286"/>
            <a:chOff x="0" y="0"/>
            <a:chExt cx="6350000" cy="55321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5532120"/>
            </a:xfrm>
            <a:custGeom>
              <a:avLst/>
              <a:gdLst/>
              <a:ahLst/>
              <a:cxnLst/>
              <a:rect r="r" b="b" t="t" l="l"/>
              <a:pathLst>
                <a:path h="5532120" w="6350000">
                  <a:moveTo>
                    <a:pt x="4762500" y="0"/>
                  </a:moveTo>
                  <a:lnTo>
                    <a:pt x="1587500" y="0"/>
                  </a:lnTo>
                  <a:lnTo>
                    <a:pt x="0" y="2766060"/>
                  </a:lnTo>
                  <a:lnTo>
                    <a:pt x="1587500" y="5532120"/>
                  </a:lnTo>
                  <a:lnTo>
                    <a:pt x="4762500" y="5532120"/>
                  </a:lnTo>
                  <a:lnTo>
                    <a:pt x="6350000" y="2766060"/>
                  </a:lnTo>
                  <a:lnTo>
                    <a:pt x="4762500" y="0"/>
                  </a:lnTo>
                  <a:close/>
                  <a:moveTo>
                    <a:pt x="4676140" y="5382260"/>
                  </a:moveTo>
                  <a:lnTo>
                    <a:pt x="1673860" y="5382260"/>
                  </a:lnTo>
                  <a:lnTo>
                    <a:pt x="172720" y="2766060"/>
                  </a:lnTo>
                  <a:lnTo>
                    <a:pt x="1673860" y="149860"/>
                  </a:lnTo>
                  <a:lnTo>
                    <a:pt x="4676140" y="149860"/>
                  </a:lnTo>
                  <a:lnTo>
                    <a:pt x="6177280" y="2766060"/>
                  </a:lnTo>
                  <a:lnTo>
                    <a:pt x="4676140" y="5382260"/>
                  </a:lnTo>
                  <a:close/>
                </a:path>
              </a:pathLst>
            </a:custGeom>
            <a:solidFill>
              <a:srgbClr val="414B3B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540895" y="7725410"/>
            <a:ext cx="11418487" cy="2561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Open Sans Bold"/>
              </a:rPr>
              <a:t>ACEVEDO CARLOS</a:t>
            </a:r>
          </a:p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Open Sans Bold"/>
              </a:rPr>
              <a:t>JARA MAICOL</a:t>
            </a:r>
          </a:p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Open Sans Bold"/>
              </a:rPr>
              <a:t>SÁNCHEZ NICOLL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446530" y="9399905"/>
            <a:ext cx="1507684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</a:rPr>
              <a:t>1001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11406009" y="800100"/>
            <a:ext cx="0" cy="10769288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-2567991" y="3599217"/>
            <a:ext cx="20965772" cy="1905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V="true">
            <a:off x="5333934" y="800100"/>
            <a:ext cx="0" cy="5894134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V="true">
            <a:off x="-1427909" y="6694234"/>
            <a:ext cx="12833917" cy="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09781" y="781050"/>
            <a:ext cx="18288000" cy="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6241555" y="8014589"/>
            <a:ext cx="185271" cy="1588393"/>
            <a:chOff x="0" y="0"/>
            <a:chExt cx="53542" cy="45903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542" cy="459034"/>
            </a:xfrm>
            <a:custGeom>
              <a:avLst/>
              <a:gdLst/>
              <a:ahLst/>
              <a:cxnLst/>
              <a:rect r="r" b="b" t="t" l="l"/>
              <a:pathLst>
                <a:path h="459034" w="53542">
                  <a:moveTo>
                    <a:pt x="0" y="0"/>
                  </a:moveTo>
                  <a:lnTo>
                    <a:pt x="53542" y="0"/>
                  </a:lnTo>
                  <a:lnTo>
                    <a:pt x="53542" y="459034"/>
                  </a:lnTo>
                  <a:lnTo>
                    <a:pt x="0" y="459034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53542" cy="4876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5400000">
            <a:off x="6225271" y="8133323"/>
            <a:ext cx="217838" cy="1350926"/>
            <a:chOff x="0" y="0"/>
            <a:chExt cx="62954" cy="39040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2954" cy="390408"/>
            </a:xfrm>
            <a:custGeom>
              <a:avLst/>
              <a:gdLst/>
              <a:ahLst/>
              <a:cxnLst/>
              <a:rect r="r" b="b" t="t" l="l"/>
              <a:pathLst>
                <a:path h="390408" w="62954">
                  <a:moveTo>
                    <a:pt x="0" y="0"/>
                  </a:moveTo>
                  <a:lnTo>
                    <a:pt x="62954" y="0"/>
                  </a:lnTo>
                  <a:lnTo>
                    <a:pt x="62954" y="390408"/>
                  </a:lnTo>
                  <a:lnTo>
                    <a:pt x="0" y="390408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62954" cy="4189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3" id="13"/>
          <p:cNvSpPr/>
          <p:nvPr/>
        </p:nvSpPr>
        <p:spPr>
          <a:xfrm>
            <a:off x="11406041" y="4950642"/>
            <a:ext cx="11271725" cy="1905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11406073" y="7319029"/>
            <a:ext cx="11271725" cy="1905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11506353" y="3928783"/>
            <a:ext cx="6661586" cy="1021860"/>
          </a:xfrm>
          <a:custGeom>
            <a:avLst/>
            <a:gdLst/>
            <a:ahLst/>
            <a:cxnLst/>
            <a:rect r="r" b="b" t="t" l="l"/>
            <a:pathLst>
              <a:path h="1021860" w="6661586">
                <a:moveTo>
                  <a:pt x="0" y="0"/>
                </a:moveTo>
                <a:lnTo>
                  <a:pt x="6661585" y="0"/>
                </a:lnTo>
                <a:lnTo>
                  <a:pt x="6661585" y="1021859"/>
                </a:lnTo>
                <a:lnTo>
                  <a:pt x="0" y="10218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62" t="0" r="-18456" b="-394377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884249" y="6741859"/>
            <a:ext cx="8183749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IBM Plex Sans Thai Bold"/>
              </a:rPr>
              <a:t>COSTOS DE PRODUCCIÓN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65466" y="844955"/>
            <a:ext cx="498710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IBM Plex Sans Thai Bold"/>
              </a:rPr>
              <a:t>SOCIOS O ALIADOS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49966" y="1331633"/>
            <a:ext cx="3444776" cy="181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IBM Plex Sans Thai Bold"/>
              </a:rPr>
              <a:t>Socios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IBM Plex Sans Thai Bold"/>
              </a:rPr>
              <a:t>Padres de familia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IBM Plex Sans Thai Bold"/>
              </a:rPr>
              <a:t>Profesores técnicos 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IBM Plex Sans Thai Bold"/>
              </a:rPr>
              <a:t>Instructores del SENA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476733" y="742950"/>
            <a:ext cx="3349793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 Bold"/>
              </a:rPr>
              <a:t>INNOVACIÓN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218707" y="3680492"/>
            <a:ext cx="3849291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IBM Plex Sans Thai Bold"/>
              </a:rPr>
              <a:t>ACTIVIDADES CLAVE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987159" y="790663"/>
            <a:ext cx="4466520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POSIBLES CLIENTES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586378" y="3570642"/>
            <a:ext cx="6501534" cy="651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3714">
                <a:solidFill>
                  <a:srgbClr val="000000"/>
                </a:solidFill>
                <a:latin typeface="Open Sans Bold"/>
              </a:rPr>
              <a:t>CANALES DE DISTRIBUCIÓN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731939" y="4988742"/>
            <a:ext cx="2715860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MATERIA PRIMA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77046" y="3608742"/>
            <a:ext cx="2678270" cy="407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3"/>
              </a:lnSpc>
            </a:pPr>
            <a:r>
              <a:rPr lang="en-US" sz="2381">
                <a:solidFill>
                  <a:srgbClr val="000000"/>
                </a:solidFill>
                <a:latin typeface="IBM Plex Sans Thai Bold"/>
              </a:rPr>
              <a:t>RECURSOS CLAVE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636520" y="7338079"/>
            <a:ext cx="193625" cy="3327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I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N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G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R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E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S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O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S</a:t>
            </a:r>
          </a:p>
          <a:p>
            <a:pPr algn="ctr">
              <a:lnSpc>
                <a:spcPts val="2946"/>
              </a:lnSpc>
            </a:pP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6218707" y="1404073"/>
            <a:ext cx="3865844" cy="1672489"/>
          </a:xfrm>
          <a:custGeom>
            <a:avLst/>
            <a:gdLst/>
            <a:ahLst/>
            <a:cxnLst/>
            <a:rect r="r" b="b" t="t" l="l"/>
            <a:pathLst>
              <a:path h="1672489" w="3865844">
                <a:moveTo>
                  <a:pt x="0" y="0"/>
                </a:moveTo>
                <a:lnTo>
                  <a:pt x="3865844" y="0"/>
                </a:lnTo>
                <a:lnTo>
                  <a:pt x="3865844" y="1672489"/>
                </a:lnTo>
                <a:lnTo>
                  <a:pt x="0" y="16724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78443" r="0" b="-52699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5658727" y="3171812"/>
            <a:ext cx="5318736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Fertilización e insecticida natural 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1783085" y="1423123"/>
            <a:ext cx="4516451" cy="1653439"/>
          </a:xfrm>
          <a:custGeom>
            <a:avLst/>
            <a:gdLst/>
            <a:ahLst/>
            <a:cxnLst/>
            <a:rect r="r" b="b" t="t" l="l"/>
            <a:pathLst>
              <a:path h="1653439" w="4516451">
                <a:moveTo>
                  <a:pt x="0" y="0"/>
                </a:moveTo>
                <a:lnTo>
                  <a:pt x="4516451" y="0"/>
                </a:lnTo>
                <a:lnTo>
                  <a:pt x="4516451" y="1653439"/>
                </a:lnTo>
                <a:lnTo>
                  <a:pt x="0" y="16534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6291" r="0" b="-26291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3592676" y="3143237"/>
            <a:ext cx="4000046" cy="359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4"/>
              </a:lnSpc>
            </a:pPr>
            <a:r>
              <a:rPr lang="en-US" sz="2046">
                <a:solidFill>
                  <a:srgbClr val="000000"/>
                </a:solidFill>
                <a:latin typeface="Open Sans Bold"/>
              </a:rPr>
              <a:t>Tenderos de Plaza de mercado 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14212879" y="5632315"/>
            <a:ext cx="3307472" cy="1426088"/>
          </a:xfrm>
          <a:custGeom>
            <a:avLst/>
            <a:gdLst/>
            <a:ahLst/>
            <a:cxnLst/>
            <a:rect r="r" b="b" t="t" l="l"/>
            <a:pathLst>
              <a:path h="1426088" w="3307472">
                <a:moveTo>
                  <a:pt x="0" y="0"/>
                </a:moveTo>
                <a:lnTo>
                  <a:pt x="3307472" y="0"/>
                </a:lnTo>
                <a:lnTo>
                  <a:pt x="3307472" y="1426088"/>
                </a:lnTo>
                <a:lnTo>
                  <a:pt x="0" y="1426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7308" r="0" b="-27308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11630868" y="5190017"/>
            <a:ext cx="2253471" cy="1895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5"/>
              </a:lnSpc>
            </a:pPr>
            <a:r>
              <a:rPr lang="en-US" sz="2682">
                <a:solidFill>
                  <a:srgbClr val="000000"/>
                </a:solidFill>
                <a:latin typeface="Open Sans Bold"/>
              </a:rPr>
              <a:t>Semillas de Zucchini</a:t>
            </a:r>
          </a:p>
          <a:p>
            <a:pPr algn="ctr">
              <a:lnSpc>
                <a:spcPts val="3755"/>
              </a:lnSpc>
            </a:pPr>
            <a:r>
              <a:rPr lang="en-US" sz="2682">
                <a:solidFill>
                  <a:srgbClr val="000000"/>
                </a:solidFill>
                <a:latin typeface="Open Sans Bold"/>
              </a:rPr>
              <a:t>Abono</a:t>
            </a:r>
          </a:p>
          <a:p>
            <a:pPr algn="ctr">
              <a:lnSpc>
                <a:spcPts val="3755"/>
              </a:lnSpc>
            </a:pPr>
            <a:r>
              <a:rPr lang="en-US" sz="2682">
                <a:solidFill>
                  <a:srgbClr val="000000"/>
                </a:solidFill>
                <a:latin typeface="Open Sans Bold"/>
              </a:rPr>
              <a:t>Insecticida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835801" y="4211724"/>
            <a:ext cx="4615104" cy="2532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407405" indent="-203702" lvl="1">
              <a:lnSpc>
                <a:spcPts val="2641"/>
              </a:lnSpc>
              <a:buFont typeface="Arial"/>
              <a:buChar char="•"/>
            </a:pPr>
            <a:r>
              <a:rPr lang="en-US" sz="1887">
                <a:solidFill>
                  <a:srgbClr val="000000"/>
                </a:solidFill>
                <a:latin typeface="IBM Plex Sans Thai Bold"/>
              </a:rPr>
              <a:t>Prepar</a:t>
            </a:r>
            <a:r>
              <a:rPr lang="en-US" sz="1887">
                <a:solidFill>
                  <a:srgbClr val="000000"/>
                </a:solidFill>
                <a:latin typeface="IBM Plex Sans Thai Bold"/>
              </a:rPr>
              <a:t>ación del suelo</a:t>
            </a:r>
          </a:p>
          <a:p>
            <a:pPr marL="407405" indent="-203702" lvl="1">
              <a:lnSpc>
                <a:spcPts val="2641"/>
              </a:lnSpc>
              <a:buFont typeface="Arial"/>
              <a:buChar char="•"/>
            </a:pPr>
            <a:r>
              <a:rPr lang="en-US" sz="1887">
                <a:solidFill>
                  <a:srgbClr val="000000"/>
                </a:solidFill>
                <a:latin typeface="IBM Plex Sans Thai Bold"/>
              </a:rPr>
              <a:t>Selección de semillas</a:t>
            </a:r>
          </a:p>
          <a:p>
            <a:pPr marL="407405" indent="-203702" lvl="1">
              <a:lnSpc>
                <a:spcPts val="2641"/>
              </a:lnSpc>
              <a:buFont typeface="Arial"/>
              <a:buChar char="•"/>
            </a:pPr>
            <a:r>
              <a:rPr lang="en-US" sz="1887">
                <a:solidFill>
                  <a:srgbClr val="000000"/>
                </a:solidFill>
                <a:latin typeface="IBM Plex Sans Thai Bold"/>
              </a:rPr>
              <a:t>Siembra</a:t>
            </a:r>
          </a:p>
          <a:p>
            <a:pPr marL="407405" indent="-203702" lvl="1">
              <a:lnSpc>
                <a:spcPts val="2641"/>
              </a:lnSpc>
              <a:buFont typeface="Arial"/>
              <a:buChar char="•"/>
            </a:pPr>
            <a:r>
              <a:rPr lang="en-US" sz="1887">
                <a:solidFill>
                  <a:srgbClr val="000000"/>
                </a:solidFill>
                <a:latin typeface="IBM Plex Sans Thai Bold"/>
              </a:rPr>
              <a:t>Cuidado de plántulas</a:t>
            </a:r>
          </a:p>
          <a:p>
            <a:pPr marL="407405" indent="-203702" lvl="1">
              <a:lnSpc>
                <a:spcPts val="2641"/>
              </a:lnSpc>
              <a:buFont typeface="Arial"/>
              <a:buChar char="•"/>
            </a:pPr>
            <a:r>
              <a:rPr lang="en-US" sz="1887">
                <a:solidFill>
                  <a:srgbClr val="000000"/>
                </a:solidFill>
                <a:latin typeface="IBM Plex Sans Thai Bold"/>
              </a:rPr>
              <a:t>Riego y fertilización</a:t>
            </a:r>
          </a:p>
          <a:p>
            <a:pPr marL="407405" indent="-203702" lvl="1">
              <a:lnSpc>
                <a:spcPts val="2641"/>
              </a:lnSpc>
              <a:buFont typeface="Arial"/>
              <a:buChar char="•"/>
            </a:pPr>
            <a:r>
              <a:rPr lang="en-US" sz="1887">
                <a:solidFill>
                  <a:srgbClr val="000000"/>
                </a:solidFill>
                <a:latin typeface="IBM Plex Sans Thai Bold"/>
              </a:rPr>
              <a:t>Manejo de plagas y enfermedades</a:t>
            </a:r>
          </a:p>
          <a:p>
            <a:pPr marL="407405" indent="-203702" lvl="1">
              <a:lnSpc>
                <a:spcPts val="2641"/>
              </a:lnSpc>
              <a:buFont typeface="Arial"/>
              <a:buChar char="•"/>
            </a:pPr>
            <a:r>
              <a:rPr lang="en-US" sz="1887">
                <a:solidFill>
                  <a:srgbClr val="000000"/>
                </a:solidFill>
                <a:latin typeface="IBM Plex Sans Thai Bold"/>
              </a:rPr>
              <a:t>Cosecha</a:t>
            </a:r>
          </a:p>
          <a:p>
            <a:pPr marL="263178" indent="-131589" lvl="1">
              <a:lnSpc>
                <a:spcPts val="1706"/>
              </a:lnSpc>
              <a:buFont typeface="Arial"/>
              <a:buChar char="•"/>
            </a:pPr>
          </a:p>
        </p:txBody>
      </p:sp>
      <p:grpSp>
        <p:nvGrpSpPr>
          <p:cNvPr name="Group 33" id="33"/>
          <p:cNvGrpSpPr/>
          <p:nvPr/>
        </p:nvGrpSpPr>
        <p:grpSpPr>
          <a:xfrm rot="0">
            <a:off x="346826" y="7494335"/>
            <a:ext cx="4968059" cy="2397166"/>
            <a:chOff x="0" y="0"/>
            <a:chExt cx="1308460" cy="631352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308460" cy="631352"/>
            </a:xfrm>
            <a:custGeom>
              <a:avLst/>
              <a:gdLst/>
              <a:ahLst/>
              <a:cxnLst/>
              <a:rect r="r" b="b" t="t" l="l"/>
              <a:pathLst>
                <a:path h="631352" w="1308460">
                  <a:moveTo>
                    <a:pt x="0" y="0"/>
                  </a:moveTo>
                  <a:lnTo>
                    <a:pt x="1308460" y="0"/>
                  </a:lnTo>
                  <a:lnTo>
                    <a:pt x="1308460" y="631352"/>
                  </a:lnTo>
                  <a:lnTo>
                    <a:pt x="0" y="631352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1308460" cy="6694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347768" y="8160755"/>
            <a:ext cx="2483087" cy="2126245"/>
            <a:chOff x="0" y="0"/>
            <a:chExt cx="653982" cy="55999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653982" cy="559999"/>
            </a:xfrm>
            <a:custGeom>
              <a:avLst/>
              <a:gdLst/>
              <a:ahLst/>
              <a:cxnLst/>
              <a:rect r="r" b="b" t="t" l="l"/>
              <a:pathLst>
                <a:path h="559999" w="653982">
                  <a:moveTo>
                    <a:pt x="0" y="0"/>
                  </a:moveTo>
                  <a:lnTo>
                    <a:pt x="653982" y="0"/>
                  </a:lnTo>
                  <a:lnTo>
                    <a:pt x="653982" y="559999"/>
                  </a:lnTo>
                  <a:lnTo>
                    <a:pt x="0" y="559999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653982" cy="598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740172" y="8160755"/>
            <a:ext cx="2573769" cy="2126245"/>
            <a:chOff x="0" y="0"/>
            <a:chExt cx="677865" cy="559999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677865" cy="559999"/>
            </a:xfrm>
            <a:custGeom>
              <a:avLst/>
              <a:gdLst/>
              <a:ahLst/>
              <a:cxnLst/>
              <a:rect r="r" b="b" t="t" l="l"/>
              <a:pathLst>
                <a:path h="559999" w="677865">
                  <a:moveTo>
                    <a:pt x="0" y="0"/>
                  </a:moveTo>
                  <a:lnTo>
                    <a:pt x="677865" y="0"/>
                  </a:lnTo>
                  <a:lnTo>
                    <a:pt x="677865" y="559999"/>
                  </a:lnTo>
                  <a:lnTo>
                    <a:pt x="0" y="559999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677865" cy="598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47768" y="9774622"/>
            <a:ext cx="4967116" cy="512378"/>
            <a:chOff x="0" y="0"/>
            <a:chExt cx="1308212" cy="134947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308212" cy="134947"/>
            </a:xfrm>
            <a:custGeom>
              <a:avLst/>
              <a:gdLst/>
              <a:ahLst/>
              <a:cxnLst/>
              <a:rect r="r" b="b" t="t" l="l"/>
              <a:pathLst>
                <a:path h="134947" w="1308212">
                  <a:moveTo>
                    <a:pt x="0" y="0"/>
                  </a:moveTo>
                  <a:lnTo>
                    <a:pt x="1308212" y="0"/>
                  </a:lnTo>
                  <a:lnTo>
                    <a:pt x="1308212" y="134947"/>
                  </a:lnTo>
                  <a:lnTo>
                    <a:pt x="0" y="134947"/>
                  </a:lnTo>
                  <a:close/>
                </a:path>
              </a:pathLst>
            </a:custGeom>
            <a:solidFill>
              <a:srgbClr val="A7C396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1308212" cy="173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45" id="45"/>
          <p:cNvSpPr txBox="true"/>
          <p:nvPr/>
        </p:nvSpPr>
        <p:spPr>
          <a:xfrm rot="0">
            <a:off x="347768" y="7541960"/>
            <a:ext cx="4967116" cy="575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IBM Plex Sans Thai Bold"/>
              </a:rPr>
              <a:t>COSTOS VARIABLES  ANTES DE LA PRODUCCION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27222" y="8671279"/>
            <a:ext cx="2424551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MAQUINARIA Y EQUIPOS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5014316" y="8675546"/>
            <a:ext cx="228898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$0</a:t>
            </a:r>
          </a:p>
        </p:txBody>
      </p:sp>
      <p:grpSp>
        <p:nvGrpSpPr>
          <p:cNvPr name="Group 48" id="48"/>
          <p:cNvGrpSpPr/>
          <p:nvPr/>
        </p:nvGrpSpPr>
        <p:grpSpPr>
          <a:xfrm rot="0">
            <a:off x="7107983" y="7494335"/>
            <a:ext cx="4082180" cy="2628901"/>
            <a:chOff x="0" y="0"/>
            <a:chExt cx="1075142" cy="69238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1075142" cy="692386"/>
            </a:xfrm>
            <a:custGeom>
              <a:avLst/>
              <a:gdLst/>
              <a:ahLst/>
              <a:cxnLst/>
              <a:rect r="r" b="b" t="t" l="l"/>
              <a:pathLst>
                <a:path h="692386" w="1075142">
                  <a:moveTo>
                    <a:pt x="0" y="0"/>
                  </a:moveTo>
                  <a:lnTo>
                    <a:pt x="1075142" y="0"/>
                  </a:lnTo>
                  <a:lnTo>
                    <a:pt x="1075142" y="692386"/>
                  </a:lnTo>
                  <a:lnTo>
                    <a:pt x="0" y="692386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28575"/>
              <a:ext cx="1075142" cy="7209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7107983" y="8094601"/>
            <a:ext cx="4097833" cy="1575339"/>
            <a:chOff x="0" y="0"/>
            <a:chExt cx="1079265" cy="414904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079265" cy="414904"/>
            </a:xfrm>
            <a:custGeom>
              <a:avLst/>
              <a:gdLst/>
              <a:ahLst/>
              <a:cxnLst/>
              <a:rect r="r" b="b" t="t" l="l"/>
              <a:pathLst>
                <a:path h="414904" w="1079265">
                  <a:moveTo>
                    <a:pt x="0" y="0"/>
                  </a:moveTo>
                  <a:lnTo>
                    <a:pt x="1079265" y="0"/>
                  </a:lnTo>
                  <a:lnTo>
                    <a:pt x="1079265" y="414904"/>
                  </a:lnTo>
                  <a:lnTo>
                    <a:pt x="0" y="414904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3" id="53"/>
            <p:cNvSpPr txBox="true"/>
            <p:nvPr/>
          </p:nvSpPr>
          <p:spPr>
            <a:xfrm>
              <a:off x="0" y="-28575"/>
              <a:ext cx="1079265" cy="4434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4" id="54"/>
          <p:cNvSpPr txBox="true"/>
          <p:nvPr/>
        </p:nvSpPr>
        <p:spPr>
          <a:xfrm rot="0">
            <a:off x="7125241" y="7495145"/>
            <a:ext cx="4080575" cy="630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08"/>
              </a:lnSpc>
            </a:pPr>
            <a:r>
              <a:rPr lang="en-US" sz="1792">
                <a:solidFill>
                  <a:srgbClr val="000000"/>
                </a:solidFill>
                <a:latin typeface="IBM Plex Sans Thai Bold"/>
              </a:rPr>
              <a:t>COSTOS VARIABLES AÑO DE LA PRODUCCION</a:t>
            </a:r>
          </a:p>
        </p:txBody>
      </p:sp>
      <p:grpSp>
        <p:nvGrpSpPr>
          <p:cNvPr name="Group 55" id="55"/>
          <p:cNvGrpSpPr/>
          <p:nvPr/>
        </p:nvGrpSpPr>
        <p:grpSpPr>
          <a:xfrm rot="0">
            <a:off x="14602227" y="7519054"/>
            <a:ext cx="2536393" cy="2538189"/>
            <a:chOff x="0" y="0"/>
            <a:chExt cx="668021" cy="668494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668021" cy="668494"/>
            </a:xfrm>
            <a:custGeom>
              <a:avLst/>
              <a:gdLst/>
              <a:ahLst/>
              <a:cxnLst/>
              <a:rect r="r" b="b" t="t" l="l"/>
              <a:pathLst>
                <a:path h="668494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668494"/>
                  </a:lnTo>
                  <a:lnTo>
                    <a:pt x="0" y="668494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668021" cy="7065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4602227" y="8079909"/>
            <a:ext cx="2536393" cy="456118"/>
            <a:chOff x="0" y="0"/>
            <a:chExt cx="668021" cy="12013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4604827" y="9275743"/>
            <a:ext cx="2536393" cy="456118"/>
            <a:chOff x="0" y="0"/>
            <a:chExt cx="668021" cy="12013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14604827" y="8489484"/>
            <a:ext cx="2536393" cy="456118"/>
            <a:chOff x="0" y="0"/>
            <a:chExt cx="668021" cy="12013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14604827" y="8876300"/>
            <a:ext cx="2536393" cy="456118"/>
            <a:chOff x="0" y="0"/>
            <a:chExt cx="668021" cy="12013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0" id="70"/>
          <p:cNvSpPr txBox="true"/>
          <p:nvPr/>
        </p:nvSpPr>
        <p:spPr>
          <a:xfrm rot="0">
            <a:off x="14629787" y="7630819"/>
            <a:ext cx="2481273" cy="313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PRODUCCION ANUAL</a:t>
            </a:r>
          </a:p>
        </p:txBody>
      </p:sp>
      <p:grpSp>
        <p:nvGrpSpPr>
          <p:cNvPr name="Group 71" id="71"/>
          <p:cNvGrpSpPr/>
          <p:nvPr/>
        </p:nvGrpSpPr>
        <p:grpSpPr>
          <a:xfrm rot="0">
            <a:off x="11634609" y="7494335"/>
            <a:ext cx="2536393" cy="2538189"/>
            <a:chOff x="0" y="0"/>
            <a:chExt cx="668021" cy="668494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668021" cy="668494"/>
            </a:xfrm>
            <a:custGeom>
              <a:avLst/>
              <a:gdLst/>
              <a:ahLst/>
              <a:cxnLst/>
              <a:rect r="r" b="b" t="t" l="l"/>
              <a:pathLst>
                <a:path h="668494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668494"/>
                  </a:lnTo>
                  <a:lnTo>
                    <a:pt x="0" y="668494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3" id="73"/>
            <p:cNvSpPr txBox="true"/>
            <p:nvPr/>
          </p:nvSpPr>
          <p:spPr>
            <a:xfrm>
              <a:off x="0" y="-38100"/>
              <a:ext cx="668021" cy="7065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11634609" y="8055190"/>
            <a:ext cx="2536393" cy="456118"/>
            <a:chOff x="0" y="0"/>
            <a:chExt cx="668021" cy="120130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6" id="76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11637209" y="9251024"/>
            <a:ext cx="2536393" cy="456118"/>
            <a:chOff x="0" y="0"/>
            <a:chExt cx="668021" cy="120130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9" id="79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11637209" y="8464765"/>
            <a:ext cx="2536393" cy="456118"/>
            <a:chOff x="0" y="0"/>
            <a:chExt cx="668021" cy="120130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2" id="82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3" id="83"/>
          <p:cNvGrpSpPr/>
          <p:nvPr/>
        </p:nvGrpSpPr>
        <p:grpSpPr>
          <a:xfrm rot="0">
            <a:off x="11637209" y="8851581"/>
            <a:ext cx="2536393" cy="456118"/>
            <a:chOff x="0" y="0"/>
            <a:chExt cx="668021" cy="120130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5" id="85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6" id="86"/>
          <p:cNvSpPr txBox="true"/>
          <p:nvPr/>
        </p:nvSpPr>
        <p:spPr>
          <a:xfrm rot="0">
            <a:off x="11662169" y="7532077"/>
            <a:ext cx="2481273" cy="575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IBM Plex Sans Thai Bold"/>
              </a:rPr>
              <a:t>PRODUCCION MENSUAL</a:t>
            </a:r>
          </a:p>
        </p:txBody>
      </p:sp>
      <p:grpSp>
        <p:nvGrpSpPr>
          <p:cNvPr name="Group 87" id="87"/>
          <p:cNvGrpSpPr/>
          <p:nvPr/>
        </p:nvGrpSpPr>
        <p:grpSpPr>
          <a:xfrm rot="0">
            <a:off x="2655565" y="4035188"/>
            <a:ext cx="2582053" cy="2449496"/>
            <a:chOff x="0" y="0"/>
            <a:chExt cx="802988" cy="761764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0" y="0"/>
              <a:ext cx="802988" cy="761764"/>
            </a:xfrm>
            <a:custGeom>
              <a:avLst/>
              <a:gdLst/>
              <a:ahLst/>
              <a:cxnLst/>
              <a:rect r="r" b="b" t="t" l="l"/>
              <a:pathLst>
                <a:path h="761764" w="802988">
                  <a:moveTo>
                    <a:pt x="0" y="0"/>
                  </a:moveTo>
                  <a:lnTo>
                    <a:pt x="802988" y="0"/>
                  </a:lnTo>
                  <a:lnTo>
                    <a:pt x="802988" y="761764"/>
                  </a:lnTo>
                  <a:lnTo>
                    <a:pt x="0" y="761764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9" id="89"/>
            <p:cNvSpPr txBox="true"/>
            <p:nvPr/>
          </p:nvSpPr>
          <p:spPr>
            <a:xfrm>
              <a:off x="0" y="-38100"/>
              <a:ext cx="802988" cy="7998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0" id="90"/>
          <p:cNvGrpSpPr/>
          <p:nvPr/>
        </p:nvGrpSpPr>
        <p:grpSpPr>
          <a:xfrm rot="0">
            <a:off x="114480" y="4043255"/>
            <a:ext cx="2596751" cy="2441429"/>
            <a:chOff x="0" y="0"/>
            <a:chExt cx="807559" cy="759255"/>
          </a:xfrm>
        </p:grpSpPr>
        <p:sp>
          <p:nvSpPr>
            <p:cNvPr name="Freeform 91" id="91"/>
            <p:cNvSpPr/>
            <p:nvPr/>
          </p:nvSpPr>
          <p:spPr>
            <a:xfrm flipH="false" flipV="false" rot="0">
              <a:off x="0" y="0"/>
              <a:ext cx="807559" cy="759255"/>
            </a:xfrm>
            <a:custGeom>
              <a:avLst/>
              <a:gdLst/>
              <a:ahLst/>
              <a:cxnLst/>
              <a:rect r="r" b="b" t="t" l="l"/>
              <a:pathLst>
                <a:path h="759255" w="807559">
                  <a:moveTo>
                    <a:pt x="0" y="0"/>
                  </a:moveTo>
                  <a:lnTo>
                    <a:pt x="807559" y="0"/>
                  </a:lnTo>
                  <a:lnTo>
                    <a:pt x="807559" y="759255"/>
                  </a:lnTo>
                  <a:lnTo>
                    <a:pt x="0" y="759255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2" id="92"/>
            <p:cNvSpPr txBox="true"/>
            <p:nvPr/>
          </p:nvSpPr>
          <p:spPr>
            <a:xfrm>
              <a:off x="0" y="-38100"/>
              <a:ext cx="807559" cy="7973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3" id="93"/>
          <p:cNvGrpSpPr/>
          <p:nvPr/>
        </p:nvGrpSpPr>
        <p:grpSpPr>
          <a:xfrm rot="0">
            <a:off x="109781" y="4451961"/>
            <a:ext cx="2693679" cy="600416"/>
            <a:chOff x="0" y="0"/>
            <a:chExt cx="855348" cy="190655"/>
          </a:xfrm>
        </p:grpSpPr>
        <p:sp>
          <p:nvSpPr>
            <p:cNvPr name="Freeform 94" id="94"/>
            <p:cNvSpPr/>
            <p:nvPr/>
          </p:nvSpPr>
          <p:spPr>
            <a:xfrm flipH="false" flipV="false" rot="0">
              <a:off x="0" y="0"/>
              <a:ext cx="855348" cy="190655"/>
            </a:xfrm>
            <a:custGeom>
              <a:avLst/>
              <a:gdLst/>
              <a:ahLst/>
              <a:cxnLst/>
              <a:rect r="r" b="b" t="t" l="l"/>
              <a:pathLst>
                <a:path h="190655" w="855348">
                  <a:moveTo>
                    <a:pt x="0" y="0"/>
                  </a:moveTo>
                  <a:lnTo>
                    <a:pt x="855348" y="0"/>
                  </a:lnTo>
                  <a:lnTo>
                    <a:pt x="855348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5" id="95"/>
            <p:cNvSpPr txBox="true"/>
            <p:nvPr/>
          </p:nvSpPr>
          <p:spPr>
            <a:xfrm>
              <a:off x="0" y="-38100"/>
              <a:ext cx="855348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6" id="96"/>
          <p:cNvGrpSpPr/>
          <p:nvPr/>
        </p:nvGrpSpPr>
        <p:grpSpPr>
          <a:xfrm rot="0">
            <a:off x="109781" y="4981275"/>
            <a:ext cx="2693679" cy="600416"/>
            <a:chOff x="0" y="0"/>
            <a:chExt cx="855348" cy="190655"/>
          </a:xfrm>
        </p:grpSpPr>
        <p:sp>
          <p:nvSpPr>
            <p:cNvPr name="Freeform 97" id="97"/>
            <p:cNvSpPr/>
            <p:nvPr/>
          </p:nvSpPr>
          <p:spPr>
            <a:xfrm flipH="false" flipV="false" rot="0">
              <a:off x="0" y="0"/>
              <a:ext cx="855348" cy="190655"/>
            </a:xfrm>
            <a:custGeom>
              <a:avLst/>
              <a:gdLst/>
              <a:ahLst/>
              <a:cxnLst/>
              <a:rect r="r" b="b" t="t" l="l"/>
              <a:pathLst>
                <a:path h="190655" w="855348">
                  <a:moveTo>
                    <a:pt x="0" y="0"/>
                  </a:moveTo>
                  <a:lnTo>
                    <a:pt x="855348" y="0"/>
                  </a:lnTo>
                  <a:lnTo>
                    <a:pt x="855348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8" id="98"/>
            <p:cNvSpPr txBox="true"/>
            <p:nvPr/>
          </p:nvSpPr>
          <p:spPr>
            <a:xfrm>
              <a:off x="0" y="-38100"/>
              <a:ext cx="855348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9" id="99"/>
          <p:cNvGrpSpPr/>
          <p:nvPr/>
        </p:nvGrpSpPr>
        <p:grpSpPr>
          <a:xfrm rot="0">
            <a:off x="109781" y="5542194"/>
            <a:ext cx="2693679" cy="600416"/>
            <a:chOff x="0" y="0"/>
            <a:chExt cx="855348" cy="190655"/>
          </a:xfrm>
        </p:grpSpPr>
        <p:sp>
          <p:nvSpPr>
            <p:cNvPr name="Freeform 100" id="100"/>
            <p:cNvSpPr/>
            <p:nvPr/>
          </p:nvSpPr>
          <p:spPr>
            <a:xfrm flipH="false" flipV="false" rot="0">
              <a:off x="0" y="0"/>
              <a:ext cx="855348" cy="190655"/>
            </a:xfrm>
            <a:custGeom>
              <a:avLst/>
              <a:gdLst/>
              <a:ahLst/>
              <a:cxnLst/>
              <a:rect r="r" b="b" t="t" l="l"/>
              <a:pathLst>
                <a:path h="190655" w="855348">
                  <a:moveTo>
                    <a:pt x="0" y="0"/>
                  </a:moveTo>
                  <a:lnTo>
                    <a:pt x="855348" y="0"/>
                  </a:lnTo>
                  <a:lnTo>
                    <a:pt x="855348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1" id="101"/>
            <p:cNvSpPr txBox="true"/>
            <p:nvPr/>
          </p:nvSpPr>
          <p:spPr>
            <a:xfrm>
              <a:off x="0" y="-38100"/>
              <a:ext cx="855348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2" id="102"/>
          <p:cNvGrpSpPr/>
          <p:nvPr/>
        </p:nvGrpSpPr>
        <p:grpSpPr>
          <a:xfrm rot="0">
            <a:off x="2667655" y="4451961"/>
            <a:ext cx="2557874" cy="600416"/>
            <a:chOff x="0" y="0"/>
            <a:chExt cx="812224" cy="190655"/>
          </a:xfrm>
        </p:grpSpPr>
        <p:sp>
          <p:nvSpPr>
            <p:cNvPr name="Freeform 103" id="103"/>
            <p:cNvSpPr/>
            <p:nvPr/>
          </p:nvSpPr>
          <p:spPr>
            <a:xfrm flipH="false" flipV="false" rot="0">
              <a:off x="0" y="0"/>
              <a:ext cx="812224" cy="190655"/>
            </a:xfrm>
            <a:custGeom>
              <a:avLst/>
              <a:gdLst/>
              <a:ahLst/>
              <a:cxnLst/>
              <a:rect r="r" b="b" t="t" l="l"/>
              <a:pathLst>
                <a:path h="190655" w="812224">
                  <a:moveTo>
                    <a:pt x="0" y="0"/>
                  </a:moveTo>
                  <a:lnTo>
                    <a:pt x="812224" y="0"/>
                  </a:lnTo>
                  <a:lnTo>
                    <a:pt x="812224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4" id="104"/>
            <p:cNvSpPr txBox="true"/>
            <p:nvPr/>
          </p:nvSpPr>
          <p:spPr>
            <a:xfrm>
              <a:off x="0" y="-38100"/>
              <a:ext cx="812224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5" id="105"/>
          <p:cNvGrpSpPr/>
          <p:nvPr/>
        </p:nvGrpSpPr>
        <p:grpSpPr>
          <a:xfrm rot="0">
            <a:off x="2667655" y="4981275"/>
            <a:ext cx="2557874" cy="600416"/>
            <a:chOff x="0" y="0"/>
            <a:chExt cx="812224" cy="190655"/>
          </a:xfrm>
        </p:grpSpPr>
        <p:sp>
          <p:nvSpPr>
            <p:cNvPr name="Freeform 106" id="106"/>
            <p:cNvSpPr/>
            <p:nvPr/>
          </p:nvSpPr>
          <p:spPr>
            <a:xfrm flipH="false" flipV="false" rot="0">
              <a:off x="0" y="0"/>
              <a:ext cx="812224" cy="190655"/>
            </a:xfrm>
            <a:custGeom>
              <a:avLst/>
              <a:gdLst/>
              <a:ahLst/>
              <a:cxnLst/>
              <a:rect r="r" b="b" t="t" l="l"/>
              <a:pathLst>
                <a:path h="190655" w="812224">
                  <a:moveTo>
                    <a:pt x="0" y="0"/>
                  </a:moveTo>
                  <a:lnTo>
                    <a:pt x="812224" y="0"/>
                  </a:lnTo>
                  <a:lnTo>
                    <a:pt x="812224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7" id="107"/>
            <p:cNvSpPr txBox="true"/>
            <p:nvPr/>
          </p:nvSpPr>
          <p:spPr>
            <a:xfrm>
              <a:off x="0" y="-38100"/>
              <a:ext cx="812224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8" id="108"/>
          <p:cNvGrpSpPr/>
          <p:nvPr/>
        </p:nvGrpSpPr>
        <p:grpSpPr>
          <a:xfrm rot="0">
            <a:off x="2667655" y="5542194"/>
            <a:ext cx="2557874" cy="600416"/>
            <a:chOff x="0" y="0"/>
            <a:chExt cx="812224" cy="190655"/>
          </a:xfrm>
        </p:grpSpPr>
        <p:sp>
          <p:nvSpPr>
            <p:cNvPr name="Freeform 109" id="109"/>
            <p:cNvSpPr/>
            <p:nvPr/>
          </p:nvSpPr>
          <p:spPr>
            <a:xfrm flipH="false" flipV="false" rot="0">
              <a:off x="0" y="0"/>
              <a:ext cx="812224" cy="190655"/>
            </a:xfrm>
            <a:custGeom>
              <a:avLst/>
              <a:gdLst/>
              <a:ahLst/>
              <a:cxnLst/>
              <a:rect r="r" b="b" t="t" l="l"/>
              <a:pathLst>
                <a:path h="190655" w="812224">
                  <a:moveTo>
                    <a:pt x="0" y="0"/>
                  </a:moveTo>
                  <a:lnTo>
                    <a:pt x="812224" y="0"/>
                  </a:lnTo>
                  <a:lnTo>
                    <a:pt x="812224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0" id="110"/>
            <p:cNvSpPr txBox="true"/>
            <p:nvPr/>
          </p:nvSpPr>
          <p:spPr>
            <a:xfrm>
              <a:off x="0" y="-38100"/>
              <a:ext cx="812224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1" id="111"/>
          <p:cNvSpPr txBox="true"/>
          <p:nvPr/>
        </p:nvSpPr>
        <p:spPr>
          <a:xfrm rot="0">
            <a:off x="109781" y="4071111"/>
            <a:ext cx="2557874" cy="425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64"/>
              </a:lnSpc>
            </a:pPr>
            <a:r>
              <a:rPr lang="en-US" sz="1260">
                <a:solidFill>
                  <a:srgbClr val="000000"/>
                </a:solidFill>
                <a:latin typeface="IBM Plex Sans Thai Bold"/>
              </a:rPr>
              <a:t>INFRA ESTRUCTURA Y MAQUINARIA</a:t>
            </a:r>
          </a:p>
        </p:txBody>
      </p:sp>
      <p:sp>
        <p:nvSpPr>
          <p:cNvPr name="TextBox 112" id="112"/>
          <p:cNvSpPr txBox="true"/>
          <p:nvPr/>
        </p:nvSpPr>
        <p:spPr>
          <a:xfrm rot="0">
            <a:off x="2644587" y="4116949"/>
            <a:ext cx="2580941" cy="246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9"/>
              </a:lnSpc>
            </a:pPr>
            <a:r>
              <a:rPr lang="en-US" sz="1549">
                <a:solidFill>
                  <a:srgbClr val="000000"/>
                </a:solidFill>
                <a:latin typeface="IBM Plex Sans Thai Bold"/>
              </a:rPr>
              <a:t>MATERIA PRIMA INSUMOS</a:t>
            </a:r>
          </a:p>
        </p:txBody>
      </p:sp>
      <p:sp>
        <p:nvSpPr>
          <p:cNvPr name="TextBox 113" id="113"/>
          <p:cNvSpPr txBox="true"/>
          <p:nvPr/>
        </p:nvSpPr>
        <p:spPr>
          <a:xfrm rot="0">
            <a:off x="2655565" y="4543819"/>
            <a:ext cx="2569963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BM Plex Sans Thai Bold"/>
              </a:rPr>
              <a:t>3g ZUCCHINI   $4.150</a:t>
            </a:r>
          </a:p>
        </p:txBody>
      </p:sp>
      <p:sp>
        <p:nvSpPr>
          <p:cNvPr name="TextBox 114" id="114"/>
          <p:cNvSpPr txBox="true"/>
          <p:nvPr/>
        </p:nvSpPr>
        <p:spPr>
          <a:xfrm rot="0">
            <a:off x="265466" y="124460"/>
            <a:ext cx="17507545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IBM Plex Sans Thai Bold"/>
              </a:rPr>
              <a:t>PRODUCCIÓN DE ZUCCHINI AMARILLO CON FERTILIZACIÓN E INSECTICIDAS NATURALES</a:t>
            </a:r>
          </a:p>
        </p:txBody>
      </p:sp>
      <p:sp>
        <p:nvSpPr>
          <p:cNvPr name="TextBox 115" id="115"/>
          <p:cNvSpPr txBox="true"/>
          <p:nvPr/>
        </p:nvSpPr>
        <p:spPr>
          <a:xfrm rot="0">
            <a:off x="138452" y="4524988"/>
            <a:ext cx="2572779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BM Plex Sans Thai Bold"/>
              </a:rPr>
              <a:t>HERRAMIENTAS        $0</a:t>
            </a:r>
          </a:p>
        </p:txBody>
      </p:sp>
      <p:sp>
        <p:nvSpPr>
          <p:cNvPr name="TextBox 116" id="116"/>
          <p:cNvSpPr txBox="true"/>
          <p:nvPr/>
        </p:nvSpPr>
        <p:spPr>
          <a:xfrm rot="0">
            <a:off x="138452" y="5070798"/>
            <a:ext cx="2572779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BM Plex Sans Thai Bold"/>
              </a:rPr>
              <a:t>EQUIPAMENTO          $0</a:t>
            </a:r>
          </a:p>
        </p:txBody>
      </p:sp>
      <p:sp>
        <p:nvSpPr>
          <p:cNvPr name="TextBox 117" id="117"/>
          <p:cNvSpPr txBox="true"/>
          <p:nvPr/>
        </p:nvSpPr>
        <p:spPr>
          <a:xfrm rot="0">
            <a:off x="139923" y="5642879"/>
            <a:ext cx="2571308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BM Plex Sans Thai Bold"/>
              </a:rPr>
              <a:t>TERRENO                     $0</a:t>
            </a:r>
          </a:p>
        </p:txBody>
      </p:sp>
      <p:sp>
        <p:nvSpPr>
          <p:cNvPr name="TextBox 118" id="118"/>
          <p:cNvSpPr txBox="true"/>
          <p:nvPr/>
        </p:nvSpPr>
        <p:spPr>
          <a:xfrm rot="0">
            <a:off x="2695215" y="5070798"/>
            <a:ext cx="2530313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BM Plex Sans Thai Bold"/>
              </a:rPr>
              <a:t>1K ABONO         $6.500</a:t>
            </a:r>
          </a:p>
        </p:txBody>
      </p:sp>
      <p:sp>
        <p:nvSpPr>
          <p:cNvPr name="TextBox 119" id="119"/>
          <p:cNvSpPr txBox="true"/>
          <p:nvPr/>
        </p:nvSpPr>
        <p:spPr>
          <a:xfrm rot="0">
            <a:off x="2609468" y="5671526"/>
            <a:ext cx="2597010" cy="280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IBM Plex Sans Thai Bold"/>
              </a:rPr>
              <a:t> 1L INSECTICIDA $1.300</a:t>
            </a:r>
          </a:p>
        </p:txBody>
      </p:sp>
      <p:sp>
        <p:nvSpPr>
          <p:cNvPr name="TextBox 120" id="120"/>
          <p:cNvSpPr txBox="true"/>
          <p:nvPr/>
        </p:nvSpPr>
        <p:spPr>
          <a:xfrm rot="0">
            <a:off x="2716181" y="6104510"/>
            <a:ext cx="2527033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BM Plex Sans Thai Bold"/>
              </a:rPr>
              <a:t>TOTAL               $11.950</a:t>
            </a:r>
          </a:p>
        </p:txBody>
      </p:sp>
      <p:sp>
        <p:nvSpPr>
          <p:cNvPr name="TextBox 121" id="121"/>
          <p:cNvSpPr txBox="true"/>
          <p:nvPr/>
        </p:nvSpPr>
        <p:spPr>
          <a:xfrm rot="0">
            <a:off x="139923" y="6123560"/>
            <a:ext cx="2576258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BM Plex Sans Thai Bold"/>
              </a:rPr>
              <a:t>TOTAL                           $0</a:t>
            </a:r>
          </a:p>
        </p:txBody>
      </p:sp>
      <p:sp>
        <p:nvSpPr>
          <p:cNvPr name="TextBox 122" id="122"/>
          <p:cNvSpPr txBox="true"/>
          <p:nvPr/>
        </p:nvSpPr>
        <p:spPr>
          <a:xfrm rot="0">
            <a:off x="399747" y="8909404"/>
            <a:ext cx="2340425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09"/>
              </a:lnSpc>
            </a:pPr>
            <a:r>
              <a:rPr lang="en-US" sz="1292">
                <a:solidFill>
                  <a:srgbClr val="000000"/>
                </a:solidFill>
                <a:latin typeface="IBM Plex Sans Thai Bold"/>
              </a:rPr>
              <a:t>INSUMOS AGRICOLAS</a:t>
            </a:r>
          </a:p>
          <a:p>
            <a:pPr marL="278987" indent="-139494" lvl="1">
              <a:lnSpc>
                <a:spcPts val="1809"/>
              </a:lnSpc>
              <a:buFont typeface="Arial"/>
              <a:buChar char="•"/>
            </a:pPr>
            <a:r>
              <a:rPr lang="en-US" sz="1292">
                <a:solidFill>
                  <a:srgbClr val="000000"/>
                </a:solidFill>
                <a:latin typeface="IBM Plex Sans Thai Bold"/>
              </a:rPr>
              <a:t>FERTILIZANTES</a:t>
            </a:r>
          </a:p>
          <a:p>
            <a:pPr marL="278987" indent="-139494" lvl="1">
              <a:lnSpc>
                <a:spcPts val="1809"/>
              </a:lnSpc>
              <a:buFont typeface="Arial"/>
              <a:buChar char="•"/>
            </a:pPr>
            <a:r>
              <a:rPr lang="en-US" sz="1292">
                <a:solidFill>
                  <a:srgbClr val="000000"/>
                </a:solidFill>
                <a:latin typeface="IBM Plex Sans Thai Bold"/>
              </a:rPr>
              <a:t>HERBICIDAS</a:t>
            </a:r>
          </a:p>
          <a:p>
            <a:pPr marL="278987" indent="-139494" lvl="1">
              <a:lnSpc>
                <a:spcPts val="1809"/>
              </a:lnSpc>
              <a:buFont typeface="Arial"/>
              <a:buChar char="•"/>
            </a:pPr>
            <a:r>
              <a:rPr lang="en-US" sz="1292">
                <a:solidFill>
                  <a:srgbClr val="000000"/>
                </a:solidFill>
                <a:latin typeface="IBM Plex Sans Thai Bold"/>
              </a:rPr>
              <a:t>PESTICIDAS</a:t>
            </a:r>
          </a:p>
        </p:txBody>
      </p:sp>
      <p:sp>
        <p:nvSpPr>
          <p:cNvPr name="TextBox 123" id="123"/>
          <p:cNvSpPr txBox="true"/>
          <p:nvPr/>
        </p:nvSpPr>
        <p:spPr>
          <a:xfrm rot="0">
            <a:off x="4389591" y="8909404"/>
            <a:ext cx="859482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$215.000</a:t>
            </a:r>
          </a:p>
        </p:txBody>
      </p:sp>
      <p:sp>
        <p:nvSpPr>
          <p:cNvPr name="TextBox 124" id="124"/>
          <p:cNvSpPr txBox="true"/>
          <p:nvPr/>
        </p:nvSpPr>
        <p:spPr>
          <a:xfrm rot="0">
            <a:off x="347768" y="8184579"/>
            <a:ext cx="2392404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3g ZUCCHINI   </a:t>
            </a:r>
          </a:p>
        </p:txBody>
      </p:sp>
      <p:sp>
        <p:nvSpPr>
          <p:cNvPr name="TextBox 125" id="125"/>
          <p:cNvSpPr txBox="true"/>
          <p:nvPr/>
        </p:nvSpPr>
        <p:spPr>
          <a:xfrm rot="0">
            <a:off x="2921538" y="8175054"/>
            <a:ext cx="2392404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000000"/>
                </a:solidFill>
                <a:latin typeface="IBM Plex Sans Thai Bold"/>
              </a:rPr>
              <a:t>                                    $4.150</a:t>
            </a:r>
          </a:p>
        </p:txBody>
      </p:sp>
      <p:sp>
        <p:nvSpPr>
          <p:cNvPr name="TextBox 126" id="126"/>
          <p:cNvSpPr txBox="true"/>
          <p:nvPr/>
        </p:nvSpPr>
        <p:spPr>
          <a:xfrm rot="0">
            <a:off x="399747" y="8432229"/>
            <a:ext cx="1420862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MANO DE OBRA</a:t>
            </a:r>
          </a:p>
        </p:txBody>
      </p:sp>
      <p:sp>
        <p:nvSpPr>
          <p:cNvPr name="TextBox 127" id="127"/>
          <p:cNvSpPr txBox="true"/>
          <p:nvPr/>
        </p:nvSpPr>
        <p:spPr>
          <a:xfrm rot="0">
            <a:off x="5014316" y="8394129"/>
            <a:ext cx="228898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$0</a:t>
            </a:r>
          </a:p>
        </p:txBody>
      </p:sp>
      <p:sp>
        <p:nvSpPr>
          <p:cNvPr name="TextBox 128" id="128"/>
          <p:cNvSpPr txBox="true"/>
          <p:nvPr/>
        </p:nvSpPr>
        <p:spPr>
          <a:xfrm rot="0">
            <a:off x="346826" y="9762407"/>
            <a:ext cx="4905749" cy="448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IBM Plex Sans Thai Bold"/>
              </a:rPr>
              <a:t>TOTAL                             $219.150</a:t>
            </a:r>
          </a:p>
        </p:txBody>
      </p:sp>
      <p:sp>
        <p:nvSpPr>
          <p:cNvPr name="TextBox 129" id="129"/>
          <p:cNvSpPr txBox="true"/>
          <p:nvPr/>
        </p:nvSpPr>
        <p:spPr>
          <a:xfrm rot="0">
            <a:off x="7125241" y="8138542"/>
            <a:ext cx="4052168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IBM Plex Sans Thai Bold"/>
              </a:rPr>
              <a:t>27K ABONO                        $175.500</a:t>
            </a:r>
          </a:p>
        </p:txBody>
      </p:sp>
      <p:sp>
        <p:nvSpPr>
          <p:cNvPr name="TextBox 130" id="130"/>
          <p:cNvSpPr txBox="true"/>
          <p:nvPr/>
        </p:nvSpPr>
        <p:spPr>
          <a:xfrm rot="0">
            <a:off x="7107983" y="8488220"/>
            <a:ext cx="4097833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IBM Plex Sans Thai Bold"/>
              </a:rPr>
              <a:t>INSECTICIDA CASERO     $43.200</a:t>
            </a:r>
          </a:p>
        </p:txBody>
      </p:sp>
      <p:sp>
        <p:nvSpPr>
          <p:cNvPr name="TextBox 131" id="131"/>
          <p:cNvSpPr txBox="true"/>
          <p:nvPr/>
        </p:nvSpPr>
        <p:spPr>
          <a:xfrm rot="0">
            <a:off x="7125241" y="8884986"/>
            <a:ext cx="4052168" cy="313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2 PLANTAS x M² =35=210   $24.900</a:t>
            </a:r>
          </a:p>
        </p:txBody>
      </p:sp>
      <p:sp>
        <p:nvSpPr>
          <p:cNvPr name="TextBox 132" id="132"/>
          <p:cNvSpPr txBox="true"/>
          <p:nvPr/>
        </p:nvSpPr>
        <p:spPr>
          <a:xfrm rot="0">
            <a:off x="7107983" y="9604489"/>
            <a:ext cx="4069426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IBM Plex Sans Thai Bold"/>
              </a:rPr>
              <a:t>TOTAL            $293.200</a:t>
            </a:r>
          </a:p>
        </p:txBody>
      </p:sp>
      <p:sp>
        <p:nvSpPr>
          <p:cNvPr name="TextBox 133" id="133"/>
          <p:cNvSpPr txBox="true"/>
          <p:nvPr/>
        </p:nvSpPr>
        <p:spPr>
          <a:xfrm rot="0">
            <a:off x="14663124" y="8140374"/>
            <a:ext cx="2481273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TOTAL ZUCCHINI         1050</a:t>
            </a:r>
          </a:p>
        </p:txBody>
      </p:sp>
      <p:sp>
        <p:nvSpPr>
          <p:cNvPr name="TextBox 134" id="134"/>
          <p:cNvSpPr txBox="true"/>
          <p:nvPr/>
        </p:nvSpPr>
        <p:spPr>
          <a:xfrm rot="0">
            <a:off x="14629787" y="8574668"/>
            <a:ext cx="2454725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1K ZUCCHINI             $6.000</a:t>
            </a:r>
          </a:p>
        </p:txBody>
      </p:sp>
      <p:sp>
        <p:nvSpPr>
          <p:cNvPr name="TextBox 135" id="135"/>
          <p:cNvSpPr txBox="true"/>
          <p:nvPr/>
        </p:nvSpPr>
        <p:spPr>
          <a:xfrm rot="0">
            <a:off x="14602227" y="8921760"/>
            <a:ext cx="2481273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IBM Plex Sans Thai Bold"/>
              </a:rPr>
              <a:t>$1.260.000</a:t>
            </a:r>
          </a:p>
        </p:txBody>
      </p:sp>
      <p:sp>
        <p:nvSpPr>
          <p:cNvPr name="TextBox 136" id="136"/>
          <p:cNvSpPr txBox="true"/>
          <p:nvPr/>
        </p:nvSpPr>
        <p:spPr>
          <a:xfrm rot="0">
            <a:off x="14629787" y="9703286"/>
            <a:ext cx="2508833" cy="280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IBM Plex Sans Thai Bold"/>
              </a:rPr>
              <a:t>GANANCIA $966.800</a:t>
            </a:r>
          </a:p>
        </p:txBody>
      </p:sp>
      <p:sp>
        <p:nvSpPr>
          <p:cNvPr name="TextBox 137" id="137"/>
          <p:cNvSpPr txBox="true"/>
          <p:nvPr/>
        </p:nvSpPr>
        <p:spPr>
          <a:xfrm rot="0">
            <a:off x="7107983" y="9246301"/>
            <a:ext cx="4069426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IBM Plex Sans Thai Bold"/>
              </a:rPr>
              <a:t>DINERO DE RESPALDO    $50.000</a:t>
            </a:r>
          </a:p>
        </p:txBody>
      </p:sp>
      <p:sp>
        <p:nvSpPr>
          <p:cNvPr name="TextBox 138" id="138"/>
          <p:cNvSpPr txBox="true"/>
          <p:nvPr/>
        </p:nvSpPr>
        <p:spPr>
          <a:xfrm rot="0">
            <a:off x="11630868" y="8136596"/>
            <a:ext cx="2512574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TOTAL ZUCCHINIS       175</a:t>
            </a:r>
          </a:p>
        </p:txBody>
      </p:sp>
      <p:sp>
        <p:nvSpPr>
          <p:cNvPr name="TextBox 139" id="139"/>
          <p:cNvSpPr txBox="true"/>
          <p:nvPr/>
        </p:nvSpPr>
        <p:spPr>
          <a:xfrm rot="0">
            <a:off x="11652202" y="8549949"/>
            <a:ext cx="2454725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1K ZUCCHINI             $6.000</a:t>
            </a:r>
          </a:p>
        </p:txBody>
      </p:sp>
      <p:sp>
        <p:nvSpPr>
          <p:cNvPr name="TextBox 140" id="140"/>
          <p:cNvSpPr txBox="true"/>
          <p:nvPr/>
        </p:nvSpPr>
        <p:spPr>
          <a:xfrm rot="0">
            <a:off x="11841629" y="8890354"/>
            <a:ext cx="2042710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IBM Plex Sans Thai Bold"/>
              </a:rPr>
              <a:t>$210.000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11406009" y="800100"/>
            <a:ext cx="0" cy="10769288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109781" y="3618267"/>
            <a:ext cx="18288000" cy="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V="true">
            <a:off x="5333934" y="800100"/>
            <a:ext cx="0" cy="5894134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134283" y="6675184"/>
            <a:ext cx="11271725" cy="1905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7107983" y="7494335"/>
            <a:ext cx="4082180" cy="2628901"/>
            <a:chOff x="0" y="0"/>
            <a:chExt cx="1075142" cy="69238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75142" cy="692386"/>
            </a:xfrm>
            <a:custGeom>
              <a:avLst/>
              <a:gdLst/>
              <a:ahLst/>
              <a:cxnLst/>
              <a:rect r="r" b="b" t="t" l="l"/>
              <a:pathLst>
                <a:path h="692386" w="1075142">
                  <a:moveTo>
                    <a:pt x="0" y="0"/>
                  </a:moveTo>
                  <a:lnTo>
                    <a:pt x="1075142" y="0"/>
                  </a:lnTo>
                  <a:lnTo>
                    <a:pt x="1075142" y="692386"/>
                  </a:lnTo>
                  <a:lnTo>
                    <a:pt x="0" y="692386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075142" cy="7209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107983" y="8094601"/>
            <a:ext cx="4097833" cy="1575339"/>
            <a:chOff x="0" y="0"/>
            <a:chExt cx="1079265" cy="41490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79265" cy="414904"/>
            </a:xfrm>
            <a:custGeom>
              <a:avLst/>
              <a:gdLst/>
              <a:ahLst/>
              <a:cxnLst/>
              <a:rect r="r" b="b" t="t" l="l"/>
              <a:pathLst>
                <a:path h="414904" w="1079265">
                  <a:moveTo>
                    <a:pt x="0" y="0"/>
                  </a:moveTo>
                  <a:lnTo>
                    <a:pt x="1079265" y="0"/>
                  </a:lnTo>
                  <a:lnTo>
                    <a:pt x="1079265" y="414904"/>
                  </a:lnTo>
                  <a:lnTo>
                    <a:pt x="0" y="414904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1079265" cy="4434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109781" y="781050"/>
            <a:ext cx="18288000" cy="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6241555" y="8014589"/>
            <a:ext cx="185271" cy="1588393"/>
            <a:chOff x="0" y="0"/>
            <a:chExt cx="53542" cy="45903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3542" cy="459034"/>
            </a:xfrm>
            <a:custGeom>
              <a:avLst/>
              <a:gdLst/>
              <a:ahLst/>
              <a:cxnLst/>
              <a:rect r="r" b="b" t="t" l="l"/>
              <a:pathLst>
                <a:path h="459034" w="53542">
                  <a:moveTo>
                    <a:pt x="0" y="0"/>
                  </a:moveTo>
                  <a:lnTo>
                    <a:pt x="53542" y="0"/>
                  </a:lnTo>
                  <a:lnTo>
                    <a:pt x="53542" y="459034"/>
                  </a:lnTo>
                  <a:lnTo>
                    <a:pt x="0" y="459034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53542" cy="4876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5400000">
            <a:off x="6225271" y="8133323"/>
            <a:ext cx="217838" cy="1350926"/>
            <a:chOff x="0" y="0"/>
            <a:chExt cx="62954" cy="39040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2954" cy="390408"/>
            </a:xfrm>
            <a:custGeom>
              <a:avLst/>
              <a:gdLst/>
              <a:ahLst/>
              <a:cxnLst/>
              <a:rect r="r" b="b" t="t" l="l"/>
              <a:pathLst>
                <a:path h="390408" w="62954">
                  <a:moveTo>
                    <a:pt x="0" y="0"/>
                  </a:moveTo>
                  <a:lnTo>
                    <a:pt x="62954" y="0"/>
                  </a:lnTo>
                  <a:lnTo>
                    <a:pt x="62954" y="390408"/>
                  </a:lnTo>
                  <a:lnTo>
                    <a:pt x="0" y="390408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62954" cy="4189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9" id="19"/>
          <p:cNvSpPr/>
          <p:nvPr/>
        </p:nvSpPr>
        <p:spPr>
          <a:xfrm>
            <a:off x="11406041" y="4950642"/>
            <a:ext cx="11271725" cy="1905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1406073" y="7319029"/>
            <a:ext cx="11271725" cy="1905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21" id="21"/>
          <p:cNvSpPr/>
          <p:nvPr/>
        </p:nvSpPr>
        <p:spPr>
          <a:xfrm flipH="false" flipV="false" rot="0">
            <a:off x="5849234" y="1404073"/>
            <a:ext cx="5089485" cy="1452745"/>
          </a:xfrm>
          <a:custGeom>
            <a:avLst/>
            <a:gdLst/>
            <a:ahLst/>
            <a:cxnLst/>
            <a:rect r="r" b="b" t="t" l="l"/>
            <a:pathLst>
              <a:path h="1452745" w="5089485">
                <a:moveTo>
                  <a:pt x="0" y="0"/>
                </a:moveTo>
                <a:lnTo>
                  <a:pt x="5089485" y="0"/>
                </a:lnTo>
                <a:lnTo>
                  <a:pt x="5089485" y="1452745"/>
                </a:lnTo>
                <a:lnTo>
                  <a:pt x="0" y="14527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7583" r="0" b="-37583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1853684" y="1423123"/>
            <a:ext cx="3893419" cy="1650191"/>
          </a:xfrm>
          <a:custGeom>
            <a:avLst/>
            <a:gdLst/>
            <a:ahLst/>
            <a:cxnLst/>
            <a:rect r="r" b="b" t="t" l="l"/>
            <a:pathLst>
              <a:path h="1650191" w="3893419">
                <a:moveTo>
                  <a:pt x="0" y="0"/>
                </a:moveTo>
                <a:lnTo>
                  <a:pt x="3893418" y="0"/>
                </a:lnTo>
                <a:lnTo>
                  <a:pt x="3893418" y="1650191"/>
                </a:lnTo>
                <a:lnTo>
                  <a:pt x="0" y="1650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1506353" y="3928783"/>
            <a:ext cx="6661586" cy="1021860"/>
          </a:xfrm>
          <a:custGeom>
            <a:avLst/>
            <a:gdLst/>
            <a:ahLst/>
            <a:cxnLst/>
            <a:rect r="r" b="b" t="t" l="l"/>
            <a:pathLst>
              <a:path h="1021860" w="6661586">
                <a:moveTo>
                  <a:pt x="0" y="0"/>
                </a:moveTo>
                <a:lnTo>
                  <a:pt x="6661585" y="0"/>
                </a:lnTo>
                <a:lnTo>
                  <a:pt x="6661585" y="1021859"/>
                </a:lnTo>
                <a:lnTo>
                  <a:pt x="0" y="10218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362" t="0" r="-18456" b="-394377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5488693" y="5400819"/>
            <a:ext cx="1918211" cy="1918211"/>
          </a:xfrm>
          <a:custGeom>
            <a:avLst/>
            <a:gdLst/>
            <a:ahLst/>
            <a:cxnLst/>
            <a:rect r="r" b="b" t="t" l="l"/>
            <a:pathLst>
              <a:path h="1918211" w="1918211">
                <a:moveTo>
                  <a:pt x="0" y="0"/>
                </a:moveTo>
                <a:lnTo>
                  <a:pt x="1918211" y="0"/>
                </a:lnTo>
                <a:lnTo>
                  <a:pt x="1918211" y="1918210"/>
                </a:lnTo>
                <a:lnTo>
                  <a:pt x="0" y="19182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884249" y="6741859"/>
            <a:ext cx="8183749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IBM Plex Sans Thai Bold"/>
              </a:rPr>
              <a:t>COSTOS DE PRODUCCIÓN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22627" y="889723"/>
            <a:ext cx="498710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IBM Plex Sans Thai Bold"/>
              </a:rPr>
              <a:t>SOCIOS O ALIADOS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29385" y="1293533"/>
            <a:ext cx="3444776" cy="181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IBM Plex Sans Thai Bold"/>
              </a:rPr>
              <a:t>Socios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IBM Plex Sans Thai Bold"/>
              </a:rPr>
              <a:t>Padres de familia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IBM Plex Sans Thai Bold"/>
              </a:rPr>
              <a:t>Profesores técnicos 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IBM Plex Sans Thai Bold"/>
              </a:rPr>
              <a:t>Instructores del SENA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476733" y="742950"/>
            <a:ext cx="3349793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 Bold"/>
              </a:rPr>
              <a:t>INNOVACIÓN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7125241" y="7495145"/>
            <a:ext cx="4080575" cy="630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08"/>
              </a:lnSpc>
            </a:pPr>
            <a:r>
              <a:rPr lang="en-US" sz="1792">
                <a:solidFill>
                  <a:srgbClr val="000000"/>
                </a:solidFill>
                <a:latin typeface="IBM Plex Sans Thai Bold"/>
              </a:rPr>
              <a:t>COSTOS VARIABLES AÑO DE LA PRODUCCION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467246" y="-78105"/>
            <a:ext cx="17353508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IBM Plex Sans Thai Bold"/>
              </a:rPr>
              <a:t>PRODUCCIÓN DE REMOLACHA CROSBY CON CALÉNDULA     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218707" y="3680492"/>
            <a:ext cx="3849291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IBM Plex Sans Thai Bold"/>
              </a:rPr>
              <a:t>ACTIVIDADES CLAVE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987159" y="790663"/>
            <a:ext cx="4466520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POSIBLES CLIENTES 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586378" y="3570642"/>
            <a:ext cx="6501534" cy="651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3714">
                <a:solidFill>
                  <a:srgbClr val="000000"/>
                </a:solidFill>
                <a:latin typeface="Open Sans Bold"/>
              </a:rPr>
              <a:t>CANALES DE DISTRIBUCIÓN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3731939" y="4988742"/>
            <a:ext cx="2715860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MATERIA PRIMA 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5658727" y="2847293"/>
            <a:ext cx="4092184" cy="569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70"/>
              </a:lnSpc>
            </a:pPr>
            <a:r>
              <a:rPr lang="en-US" sz="3335">
                <a:solidFill>
                  <a:srgbClr val="000000"/>
                </a:solidFill>
                <a:latin typeface="Open Sans Bold"/>
              </a:rPr>
              <a:t>Sembrar caléndula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5089869" y="2591984"/>
            <a:ext cx="2981413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Tenderos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Plaza de mercado 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241555" y="4213892"/>
            <a:ext cx="3742134" cy="2357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360730" indent="-180365" lvl="1">
              <a:lnSpc>
                <a:spcPts val="2339"/>
              </a:lnSpc>
              <a:buFont typeface="Arial"/>
              <a:buChar char="•"/>
            </a:pPr>
            <a:r>
              <a:rPr lang="en-US" sz="1670">
                <a:solidFill>
                  <a:srgbClr val="000000"/>
                </a:solidFill>
                <a:latin typeface="IBM Plex Sans Thai Bold"/>
              </a:rPr>
              <a:t>Preparar el suelo</a:t>
            </a:r>
          </a:p>
          <a:p>
            <a:pPr algn="just" marL="360730" indent="-180365" lvl="1">
              <a:lnSpc>
                <a:spcPts val="2339"/>
              </a:lnSpc>
              <a:buFont typeface="Arial"/>
              <a:buChar char="•"/>
            </a:pPr>
            <a:r>
              <a:rPr lang="en-US" sz="1670">
                <a:solidFill>
                  <a:srgbClr val="000000"/>
                </a:solidFill>
                <a:latin typeface="IBM Plex Sans Thai Bold"/>
              </a:rPr>
              <a:t>Selección de semillas</a:t>
            </a:r>
          </a:p>
          <a:p>
            <a:pPr algn="just" marL="360730" indent="-180365" lvl="1">
              <a:lnSpc>
                <a:spcPts val="2339"/>
              </a:lnSpc>
              <a:buFont typeface="Arial"/>
              <a:buChar char="•"/>
            </a:pPr>
            <a:r>
              <a:rPr lang="en-US" sz="1670">
                <a:solidFill>
                  <a:srgbClr val="000000"/>
                </a:solidFill>
                <a:latin typeface="IBM Plex Sans Thai Bold"/>
              </a:rPr>
              <a:t>Siembra</a:t>
            </a:r>
          </a:p>
          <a:p>
            <a:pPr algn="just" marL="360730" indent="-180365" lvl="1">
              <a:lnSpc>
                <a:spcPts val="2339"/>
              </a:lnSpc>
              <a:buFont typeface="Arial"/>
              <a:buChar char="•"/>
            </a:pPr>
            <a:r>
              <a:rPr lang="en-US" sz="1670">
                <a:solidFill>
                  <a:srgbClr val="000000"/>
                </a:solidFill>
                <a:latin typeface="IBM Plex Sans Thai Bold"/>
              </a:rPr>
              <a:t>Riego</a:t>
            </a:r>
          </a:p>
          <a:p>
            <a:pPr algn="just" marL="360730" indent="-180365" lvl="1">
              <a:lnSpc>
                <a:spcPts val="2339"/>
              </a:lnSpc>
              <a:buFont typeface="Arial"/>
              <a:buChar char="•"/>
            </a:pPr>
            <a:r>
              <a:rPr lang="en-US" sz="1670">
                <a:solidFill>
                  <a:srgbClr val="000000"/>
                </a:solidFill>
                <a:latin typeface="IBM Plex Sans Thai Bold"/>
              </a:rPr>
              <a:t>Control de malezas</a:t>
            </a:r>
          </a:p>
          <a:p>
            <a:pPr algn="just" marL="360730" indent="-180365" lvl="1">
              <a:lnSpc>
                <a:spcPts val="2339"/>
              </a:lnSpc>
              <a:buFont typeface="Arial"/>
              <a:buChar char="•"/>
            </a:pPr>
            <a:r>
              <a:rPr lang="en-US" sz="1670">
                <a:solidFill>
                  <a:srgbClr val="000000"/>
                </a:solidFill>
                <a:latin typeface="IBM Plex Sans Thai Bold"/>
              </a:rPr>
              <a:t>Fertilización</a:t>
            </a:r>
          </a:p>
          <a:p>
            <a:pPr algn="just" marL="360730" indent="-180365" lvl="1">
              <a:lnSpc>
                <a:spcPts val="2339"/>
              </a:lnSpc>
              <a:buFont typeface="Arial"/>
              <a:buChar char="•"/>
            </a:pPr>
            <a:r>
              <a:rPr lang="en-US" sz="1670">
                <a:solidFill>
                  <a:srgbClr val="000000"/>
                </a:solidFill>
                <a:latin typeface="IBM Plex Sans Thai Bold"/>
              </a:rPr>
              <a:t>Manejo de plagas y enfermedades</a:t>
            </a:r>
          </a:p>
          <a:p>
            <a:pPr algn="just" marL="360730" indent="-180365" lvl="1">
              <a:lnSpc>
                <a:spcPts val="2339"/>
              </a:lnSpc>
              <a:buFont typeface="Arial"/>
              <a:buChar char="•"/>
            </a:pPr>
            <a:r>
              <a:rPr lang="en-US" sz="1670">
                <a:solidFill>
                  <a:srgbClr val="000000"/>
                </a:solidFill>
                <a:latin typeface="IBM Plex Sans Thai Bold"/>
              </a:rPr>
              <a:t>Cosecha  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1758918" y="5503727"/>
            <a:ext cx="3078227" cy="140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Bold"/>
              </a:rPr>
              <a:t>Semillas Remolacha Crosby 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Bold"/>
              </a:rPr>
              <a:t>Semillas Caléndula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 Bold"/>
              </a:rPr>
              <a:t>Abono 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107983" y="8164637"/>
            <a:ext cx="4078951" cy="27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IBM Plex Sans Thai Bold"/>
              </a:rPr>
              <a:t>27kde abono                                      $40.000 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125241" y="8543034"/>
            <a:ext cx="4052505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semillas de remolacha 454g              $72,000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144885" y="8911969"/>
            <a:ext cx="4042049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IBM Plex Sans Thai Bold"/>
              </a:rPr>
              <a:t>semillas de caléndula 10g                 $8,200 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107983" y="9576179"/>
            <a:ext cx="4069763" cy="49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IBM Plex Sans Thai Bold"/>
              </a:rPr>
              <a:t>TOTAL             $132.200 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1461985" y="4037367"/>
            <a:ext cx="3643350" cy="2532277"/>
            <a:chOff x="0" y="0"/>
            <a:chExt cx="1093111" cy="75975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093111" cy="759757"/>
            </a:xfrm>
            <a:custGeom>
              <a:avLst/>
              <a:gdLst/>
              <a:ahLst/>
              <a:cxnLst/>
              <a:rect r="r" b="b" t="t" l="l"/>
              <a:pathLst>
                <a:path h="759757" w="1093111">
                  <a:moveTo>
                    <a:pt x="0" y="0"/>
                  </a:moveTo>
                  <a:lnTo>
                    <a:pt x="1093111" y="0"/>
                  </a:lnTo>
                  <a:lnTo>
                    <a:pt x="1093111" y="759757"/>
                  </a:lnTo>
                  <a:lnTo>
                    <a:pt x="0" y="759757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1093111" cy="7978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4283" y="4037367"/>
            <a:ext cx="2523373" cy="2532277"/>
            <a:chOff x="0" y="0"/>
            <a:chExt cx="757085" cy="75975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57085" cy="759757"/>
            </a:xfrm>
            <a:custGeom>
              <a:avLst/>
              <a:gdLst/>
              <a:ahLst/>
              <a:cxnLst/>
              <a:rect r="r" b="b" t="t" l="l"/>
              <a:pathLst>
                <a:path h="759757" w="757085">
                  <a:moveTo>
                    <a:pt x="0" y="0"/>
                  </a:moveTo>
                  <a:lnTo>
                    <a:pt x="757085" y="0"/>
                  </a:lnTo>
                  <a:lnTo>
                    <a:pt x="757085" y="759757"/>
                  </a:lnTo>
                  <a:lnTo>
                    <a:pt x="0" y="759757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757085" cy="7978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34283" y="4512980"/>
            <a:ext cx="2617490" cy="635456"/>
            <a:chOff x="0" y="0"/>
            <a:chExt cx="785323" cy="190655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785323" cy="190655"/>
            </a:xfrm>
            <a:custGeom>
              <a:avLst/>
              <a:gdLst/>
              <a:ahLst/>
              <a:cxnLst/>
              <a:rect r="r" b="b" t="t" l="l"/>
              <a:pathLst>
                <a:path h="190655" w="785323">
                  <a:moveTo>
                    <a:pt x="0" y="0"/>
                  </a:moveTo>
                  <a:lnTo>
                    <a:pt x="785323" y="0"/>
                  </a:lnTo>
                  <a:lnTo>
                    <a:pt x="785323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785323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4283" y="5073184"/>
            <a:ext cx="2617490" cy="635456"/>
            <a:chOff x="0" y="0"/>
            <a:chExt cx="785323" cy="190655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785323" cy="190655"/>
            </a:xfrm>
            <a:custGeom>
              <a:avLst/>
              <a:gdLst/>
              <a:ahLst/>
              <a:cxnLst/>
              <a:rect r="r" b="b" t="t" l="l"/>
              <a:pathLst>
                <a:path h="190655" w="785323">
                  <a:moveTo>
                    <a:pt x="0" y="0"/>
                  </a:moveTo>
                  <a:lnTo>
                    <a:pt x="785323" y="0"/>
                  </a:lnTo>
                  <a:lnTo>
                    <a:pt x="785323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785323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4283" y="5666839"/>
            <a:ext cx="2617490" cy="635456"/>
            <a:chOff x="0" y="0"/>
            <a:chExt cx="785323" cy="190655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785323" cy="190655"/>
            </a:xfrm>
            <a:custGeom>
              <a:avLst/>
              <a:gdLst/>
              <a:ahLst/>
              <a:cxnLst/>
              <a:rect r="r" b="b" t="t" l="l"/>
              <a:pathLst>
                <a:path h="190655" w="785323">
                  <a:moveTo>
                    <a:pt x="0" y="0"/>
                  </a:moveTo>
                  <a:lnTo>
                    <a:pt x="785323" y="0"/>
                  </a:lnTo>
                  <a:lnTo>
                    <a:pt x="785323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785323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2619809" y="4512980"/>
            <a:ext cx="2485525" cy="635456"/>
            <a:chOff x="0" y="0"/>
            <a:chExt cx="745730" cy="190655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745730" cy="190655"/>
            </a:xfrm>
            <a:custGeom>
              <a:avLst/>
              <a:gdLst/>
              <a:ahLst/>
              <a:cxnLst/>
              <a:rect r="r" b="b" t="t" l="l"/>
              <a:pathLst>
                <a:path h="190655" w="745730">
                  <a:moveTo>
                    <a:pt x="0" y="0"/>
                  </a:moveTo>
                  <a:lnTo>
                    <a:pt x="745730" y="0"/>
                  </a:lnTo>
                  <a:lnTo>
                    <a:pt x="745730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745730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2619809" y="5073184"/>
            <a:ext cx="2485525" cy="635456"/>
            <a:chOff x="0" y="0"/>
            <a:chExt cx="745730" cy="190655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745730" cy="190655"/>
            </a:xfrm>
            <a:custGeom>
              <a:avLst/>
              <a:gdLst/>
              <a:ahLst/>
              <a:cxnLst/>
              <a:rect r="r" b="b" t="t" l="l"/>
              <a:pathLst>
                <a:path h="190655" w="745730">
                  <a:moveTo>
                    <a:pt x="0" y="0"/>
                  </a:moveTo>
                  <a:lnTo>
                    <a:pt x="745730" y="0"/>
                  </a:lnTo>
                  <a:lnTo>
                    <a:pt x="745730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745730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2619809" y="5666839"/>
            <a:ext cx="2485525" cy="635456"/>
            <a:chOff x="0" y="0"/>
            <a:chExt cx="745730" cy="190655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745730" cy="190655"/>
            </a:xfrm>
            <a:custGeom>
              <a:avLst/>
              <a:gdLst/>
              <a:ahLst/>
              <a:cxnLst/>
              <a:rect r="r" b="b" t="t" l="l"/>
              <a:pathLst>
                <a:path h="190655" w="745730">
                  <a:moveTo>
                    <a:pt x="0" y="0"/>
                  </a:moveTo>
                  <a:lnTo>
                    <a:pt x="745730" y="0"/>
                  </a:lnTo>
                  <a:lnTo>
                    <a:pt x="745730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745730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7" id="67"/>
          <p:cNvSpPr txBox="true"/>
          <p:nvPr/>
        </p:nvSpPr>
        <p:spPr>
          <a:xfrm rot="0">
            <a:off x="134283" y="4075865"/>
            <a:ext cx="2485525" cy="45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43"/>
              </a:lnSpc>
            </a:pPr>
            <a:r>
              <a:rPr lang="en-US" sz="1316">
                <a:solidFill>
                  <a:srgbClr val="000000"/>
                </a:solidFill>
                <a:latin typeface="IBM Plex Sans Thai Bold"/>
              </a:rPr>
              <a:t>INFRA ESTRUCTURA Y MAQUINARIA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2597394" y="4051847"/>
            <a:ext cx="2507940" cy="235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6"/>
              </a:lnSpc>
            </a:pPr>
            <a:r>
              <a:rPr lang="en-US" sz="1404">
                <a:solidFill>
                  <a:srgbClr val="000000"/>
                </a:solidFill>
                <a:latin typeface="IBM Plex Sans Thai Bold"/>
              </a:rPr>
              <a:t>MATERIA PRIMA INSUMOS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1377046" y="3608742"/>
            <a:ext cx="2678270" cy="407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3"/>
              </a:lnSpc>
            </a:pPr>
            <a:r>
              <a:rPr lang="en-US" sz="2381">
                <a:solidFill>
                  <a:srgbClr val="000000"/>
                </a:solidFill>
                <a:latin typeface="IBM Plex Sans Thai Bold"/>
              </a:rPr>
              <a:t>RECURSOS CLAVE 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2664641" y="4510653"/>
            <a:ext cx="2440693" cy="621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7"/>
              </a:lnSpc>
            </a:pPr>
            <a:r>
              <a:rPr lang="en-US" sz="1798">
                <a:solidFill>
                  <a:srgbClr val="000000"/>
                </a:solidFill>
                <a:latin typeface="IBM Plex Sans Thai Bold"/>
              </a:rPr>
              <a:t>5g semillas remolacha        $2.000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2620825" y="5232400"/>
            <a:ext cx="2507940" cy="330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0"/>
              </a:lnSpc>
              <a:spcBef>
                <a:spcPct val="0"/>
              </a:spcBef>
            </a:pPr>
            <a:r>
              <a:rPr lang="en-US" sz="1993">
                <a:solidFill>
                  <a:srgbClr val="000000"/>
                </a:solidFill>
                <a:latin typeface="IBM Plex Sans Thai Bold"/>
              </a:rPr>
              <a:t>5g calendula $4.100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2620825" y="5775316"/>
            <a:ext cx="2484510" cy="357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58"/>
              </a:lnSpc>
              <a:spcBef>
                <a:spcPct val="0"/>
              </a:spcBef>
            </a:pPr>
            <a:r>
              <a:rPr lang="en-US" sz="2042">
                <a:solidFill>
                  <a:srgbClr val="000000"/>
                </a:solidFill>
                <a:latin typeface="IBM Plex Sans Thai Bold"/>
              </a:rPr>
              <a:t>1K ABONO $24.600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134283" y="4629042"/>
            <a:ext cx="2486541" cy="30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BM Plex Sans Thai Bold"/>
              </a:rPr>
              <a:t>HERRAMIENTAS       $0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2597394" y="6237796"/>
            <a:ext cx="2531371" cy="356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IBM Plex Sans Thai Bold"/>
              </a:rPr>
              <a:t>TOTAL: $34,700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134283" y="5740092"/>
            <a:ext cx="2486541" cy="43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IBM Plex Sans Thai Bold"/>
              </a:rPr>
              <a:t>TERRENO        $0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109781" y="6264195"/>
            <a:ext cx="2511044" cy="339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IBM Plex Sans Thai Bold"/>
              </a:rPr>
              <a:t>TOTAL $0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206727" y="5185491"/>
            <a:ext cx="2450929" cy="339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IBM Plex Sans Thai Bold"/>
              </a:rPr>
              <a:t>EQUIPAMENTO    $0</a:t>
            </a:r>
          </a:p>
        </p:txBody>
      </p:sp>
      <p:grpSp>
        <p:nvGrpSpPr>
          <p:cNvPr name="Group 78" id="78"/>
          <p:cNvGrpSpPr/>
          <p:nvPr/>
        </p:nvGrpSpPr>
        <p:grpSpPr>
          <a:xfrm rot="0">
            <a:off x="346826" y="7494335"/>
            <a:ext cx="4968059" cy="2397166"/>
            <a:chOff x="0" y="0"/>
            <a:chExt cx="1308460" cy="631352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1308460" cy="631352"/>
            </a:xfrm>
            <a:custGeom>
              <a:avLst/>
              <a:gdLst/>
              <a:ahLst/>
              <a:cxnLst/>
              <a:rect r="r" b="b" t="t" l="l"/>
              <a:pathLst>
                <a:path h="631352" w="1308460">
                  <a:moveTo>
                    <a:pt x="0" y="0"/>
                  </a:moveTo>
                  <a:lnTo>
                    <a:pt x="1308460" y="0"/>
                  </a:lnTo>
                  <a:lnTo>
                    <a:pt x="1308460" y="631352"/>
                  </a:lnTo>
                  <a:lnTo>
                    <a:pt x="0" y="631352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0" id="80"/>
            <p:cNvSpPr txBox="true"/>
            <p:nvPr/>
          </p:nvSpPr>
          <p:spPr>
            <a:xfrm>
              <a:off x="0" y="-38100"/>
              <a:ext cx="1308460" cy="6694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1" id="81"/>
          <p:cNvGrpSpPr/>
          <p:nvPr/>
        </p:nvGrpSpPr>
        <p:grpSpPr>
          <a:xfrm rot="0">
            <a:off x="347768" y="8160755"/>
            <a:ext cx="2483087" cy="2126245"/>
            <a:chOff x="0" y="0"/>
            <a:chExt cx="653982" cy="559999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653982" cy="559999"/>
            </a:xfrm>
            <a:custGeom>
              <a:avLst/>
              <a:gdLst/>
              <a:ahLst/>
              <a:cxnLst/>
              <a:rect r="r" b="b" t="t" l="l"/>
              <a:pathLst>
                <a:path h="559999" w="653982">
                  <a:moveTo>
                    <a:pt x="0" y="0"/>
                  </a:moveTo>
                  <a:lnTo>
                    <a:pt x="653982" y="0"/>
                  </a:lnTo>
                  <a:lnTo>
                    <a:pt x="653982" y="559999"/>
                  </a:lnTo>
                  <a:lnTo>
                    <a:pt x="0" y="559999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3" id="83"/>
            <p:cNvSpPr txBox="true"/>
            <p:nvPr/>
          </p:nvSpPr>
          <p:spPr>
            <a:xfrm>
              <a:off x="0" y="-38100"/>
              <a:ext cx="653982" cy="598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4" id="84"/>
          <p:cNvGrpSpPr/>
          <p:nvPr/>
        </p:nvGrpSpPr>
        <p:grpSpPr>
          <a:xfrm rot="0">
            <a:off x="2740172" y="8160755"/>
            <a:ext cx="2573769" cy="2126245"/>
            <a:chOff x="0" y="0"/>
            <a:chExt cx="677865" cy="559999"/>
          </a:xfrm>
        </p:grpSpPr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677865" cy="559999"/>
            </a:xfrm>
            <a:custGeom>
              <a:avLst/>
              <a:gdLst/>
              <a:ahLst/>
              <a:cxnLst/>
              <a:rect r="r" b="b" t="t" l="l"/>
              <a:pathLst>
                <a:path h="559999" w="677865">
                  <a:moveTo>
                    <a:pt x="0" y="0"/>
                  </a:moveTo>
                  <a:lnTo>
                    <a:pt x="677865" y="0"/>
                  </a:lnTo>
                  <a:lnTo>
                    <a:pt x="677865" y="559999"/>
                  </a:lnTo>
                  <a:lnTo>
                    <a:pt x="0" y="559999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6" id="86"/>
            <p:cNvSpPr txBox="true"/>
            <p:nvPr/>
          </p:nvSpPr>
          <p:spPr>
            <a:xfrm>
              <a:off x="0" y="-38100"/>
              <a:ext cx="677865" cy="598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7" id="87"/>
          <p:cNvGrpSpPr/>
          <p:nvPr/>
        </p:nvGrpSpPr>
        <p:grpSpPr>
          <a:xfrm rot="0">
            <a:off x="347768" y="9774622"/>
            <a:ext cx="4967116" cy="512378"/>
            <a:chOff x="0" y="0"/>
            <a:chExt cx="1308212" cy="134947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0" y="0"/>
              <a:ext cx="1308212" cy="134947"/>
            </a:xfrm>
            <a:custGeom>
              <a:avLst/>
              <a:gdLst/>
              <a:ahLst/>
              <a:cxnLst/>
              <a:rect r="r" b="b" t="t" l="l"/>
              <a:pathLst>
                <a:path h="134947" w="1308212">
                  <a:moveTo>
                    <a:pt x="0" y="0"/>
                  </a:moveTo>
                  <a:lnTo>
                    <a:pt x="1308212" y="0"/>
                  </a:lnTo>
                  <a:lnTo>
                    <a:pt x="1308212" y="134947"/>
                  </a:lnTo>
                  <a:lnTo>
                    <a:pt x="0" y="134947"/>
                  </a:lnTo>
                  <a:close/>
                </a:path>
              </a:pathLst>
            </a:custGeom>
            <a:solidFill>
              <a:srgbClr val="A7C396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9" id="89"/>
            <p:cNvSpPr txBox="true"/>
            <p:nvPr/>
          </p:nvSpPr>
          <p:spPr>
            <a:xfrm>
              <a:off x="0" y="-38100"/>
              <a:ext cx="1308212" cy="173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0" id="90"/>
          <p:cNvSpPr txBox="true"/>
          <p:nvPr/>
        </p:nvSpPr>
        <p:spPr>
          <a:xfrm rot="0">
            <a:off x="347768" y="7541960"/>
            <a:ext cx="4967116" cy="575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IBM Plex Sans Thai Bold"/>
              </a:rPr>
              <a:t>COSTOS VARIABLES  ANTES DE LA PRODUCCION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347768" y="8184579"/>
            <a:ext cx="2404005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SEMILLAS REMOLACHA 5g 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4618191" y="8184579"/>
            <a:ext cx="630882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$2.000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327222" y="8671279"/>
            <a:ext cx="2424551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MAQUINARIA Y EQUIPOS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5014316" y="8675546"/>
            <a:ext cx="228898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$0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399747" y="8909404"/>
            <a:ext cx="2340425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09"/>
              </a:lnSpc>
            </a:pPr>
            <a:r>
              <a:rPr lang="en-US" sz="1292">
                <a:solidFill>
                  <a:srgbClr val="000000"/>
                </a:solidFill>
                <a:latin typeface="IBM Plex Sans Thai Bold"/>
              </a:rPr>
              <a:t>INSUMOS AGRICOLAS</a:t>
            </a:r>
          </a:p>
          <a:p>
            <a:pPr marL="278987" indent="-139494" lvl="1">
              <a:lnSpc>
                <a:spcPts val="1809"/>
              </a:lnSpc>
              <a:buFont typeface="Arial"/>
              <a:buChar char="•"/>
            </a:pPr>
            <a:r>
              <a:rPr lang="en-US" sz="1292">
                <a:solidFill>
                  <a:srgbClr val="000000"/>
                </a:solidFill>
                <a:latin typeface="IBM Plex Sans Thai Bold"/>
              </a:rPr>
              <a:t>FERTILIZANTES</a:t>
            </a:r>
          </a:p>
          <a:p>
            <a:pPr marL="278987" indent="-139494" lvl="1">
              <a:lnSpc>
                <a:spcPts val="1809"/>
              </a:lnSpc>
              <a:buFont typeface="Arial"/>
              <a:buChar char="•"/>
            </a:pPr>
            <a:r>
              <a:rPr lang="en-US" sz="1292">
                <a:solidFill>
                  <a:srgbClr val="000000"/>
                </a:solidFill>
                <a:latin typeface="IBM Plex Sans Thai Bold"/>
              </a:rPr>
              <a:t>HERBICIDAS</a:t>
            </a:r>
          </a:p>
          <a:p>
            <a:pPr marL="278987" indent="-139494" lvl="1">
              <a:lnSpc>
                <a:spcPts val="1809"/>
              </a:lnSpc>
              <a:buFont typeface="Arial"/>
              <a:buChar char="•"/>
            </a:pPr>
            <a:r>
              <a:rPr lang="en-US" sz="1292">
                <a:solidFill>
                  <a:srgbClr val="000000"/>
                </a:solidFill>
                <a:latin typeface="IBM Plex Sans Thai Bold"/>
              </a:rPr>
              <a:t>PESTICIDAS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4389591" y="8909404"/>
            <a:ext cx="859482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$215.000</a:t>
            </a:r>
          </a:p>
        </p:txBody>
      </p:sp>
      <p:sp>
        <p:nvSpPr>
          <p:cNvPr name="TextBox 97" id="97"/>
          <p:cNvSpPr txBox="true"/>
          <p:nvPr/>
        </p:nvSpPr>
        <p:spPr>
          <a:xfrm rot="0">
            <a:off x="347768" y="9738079"/>
            <a:ext cx="496711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IBM Plex Sans Thai Bold"/>
              </a:rPr>
              <a:t>TOTAL              $221.100</a:t>
            </a:r>
          </a:p>
        </p:txBody>
      </p:sp>
      <p:grpSp>
        <p:nvGrpSpPr>
          <p:cNvPr name="Group 98" id="98"/>
          <p:cNvGrpSpPr/>
          <p:nvPr/>
        </p:nvGrpSpPr>
        <p:grpSpPr>
          <a:xfrm rot="0">
            <a:off x="14602227" y="7519054"/>
            <a:ext cx="2536393" cy="2538189"/>
            <a:chOff x="0" y="0"/>
            <a:chExt cx="668021" cy="668494"/>
          </a:xfrm>
        </p:grpSpPr>
        <p:sp>
          <p:nvSpPr>
            <p:cNvPr name="Freeform 99" id="99"/>
            <p:cNvSpPr/>
            <p:nvPr/>
          </p:nvSpPr>
          <p:spPr>
            <a:xfrm flipH="false" flipV="false" rot="0">
              <a:off x="0" y="0"/>
              <a:ext cx="668021" cy="668494"/>
            </a:xfrm>
            <a:custGeom>
              <a:avLst/>
              <a:gdLst/>
              <a:ahLst/>
              <a:cxnLst/>
              <a:rect r="r" b="b" t="t" l="l"/>
              <a:pathLst>
                <a:path h="668494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668494"/>
                  </a:lnTo>
                  <a:lnTo>
                    <a:pt x="0" y="668494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0" id="100"/>
            <p:cNvSpPr txBox="true"/>
            <p:nvPr/>
          </p:nvSpPr>
          <p:spPr>
            <a:xfrm>
              <a:off x="0" y="-38100"/>
              <a:ext cx="668021" cy="7065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1" id="101"/>
          <p:cNvGrpSpPr/>
          <p:nvPr/>
        </p:nvGrpSpPr>
        <p:grpSpPr>
          <a:xfrm rot="0">
            <a:off x="14602227" y="8079909"/>
            <a:ext cx="2536393" cy="456118"/>
            <a:chOff x="0" y="0"/>
            <a:chExt cx="668021" cy="120130"/>
          </a:xfrm>
        </p:grpSpPr>
        <p:sp>
          <p:nvSpPr>
            <p:cNvPr name="Freeform 102" id="102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3" id="103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4" id="104"/>
          <p:cNvGrpSpPr/>
          <p:nvPr/>
        </p:nvGrpSpPr>
        <p:grpSpPr>
          <a:xfrm rot="0">
            <a:off x="14604827" y="9275743"/>
            <a:ext cx="2536393" cy="456118"/>
            <a:chOff x="0" y="0"/>
            <a:chExt cx="668021" cy="120130"/>
          </a:xfrm>
        </p:grpSpPr>
        <p:sp>
          <p:nvSpPr>
            <p:cNvPr name="Freeform 105" id="105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6" id="106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7" id="107"/>
          <p:cNvGrpSpPr/>
          <p:nvPr/>
        </p:nvGrpSpPr>
        <p:grpSpPr>
          <a:xfrm rot="0">
            <a:off x="14604827" y="8489484"/>
            <a:ext cx="2536393" cy="456118"/>
            <a:chOff x="0" y="0"/>
            <a:chExt cx="668021" cy="120130"/>
          </a:xfrm>
        </p:grpSpPr>
        <p:sp>
          <p:nvSpPr>
            <p:cNvPr name="Freeform 108" id="108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9" id="109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0" id="110"/>
          <p:cNvGrpSpPr/>
          <p:nvPr/>
        </p:nvGrpSpPr>
        <p:grpSpPr>
          <a:xfrm rot="0">
            <a:off x="14604827" y="8876300"/>
            <a:ext cx="2536393" cy="456118"/>
            <a:chOff x="0" y="0"/>
            <a:chExt cx="668021" cy="120130"/>
          </a:xfrm>
        </p:grpSpPr>
        <p:sp>
          <p:nvSpPr>
            <p:cNvPr name="Freeform 111" id="111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2" id="112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3" id="113"/>
          <p:cNvSpPr txBox="true"/>
          <p:nvPr/>
        </p:nvSpPr>
        <p:spPr>
          <a:xfrm rot="0">
            <a:off x="14629787" y="7630819"/>
            <a:ext cx="2481273" cy="313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PRODUCCION ANUAL</a:t>
            </a:r>
          </a:p>
        </p:txBody>
      </p:sp>
      <p:sp>
        <p:nvSpPr>
          <p:cNvPr name="TextBox 114" id="114"/>
          <p:cNvSpPr txBox="true"/>
          <p:nvPr/>
        </p:nvSpPr>
        <p:spPr>
          <a:xfrm rot="0">
            <a:off x="14622119" y="8173349"/>
            <a:ext cx="2488941" cy="224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>
                <a:solidFill>
                  <a:srgbClr val="000000"/>
                </a:solidFill>
                <a:latin typeface="IBM Plex Sans Thai Bold"/>
              </a:rPr>
              <a:t>TOTAL DE REMOLACHAS      990</a:t>
            </a:r>
          </a:p>
        </p:txBody>
      </p:sp>
      <p:sp>
        <p:nvSpPr>
          <p:cNvPr name="TextBox 115" id="115"/>
          <p:cNvSpPr txBox="true"/>
          <p:nvPr/>
        </p:nvSpPr>
        <p:spPr>
          <a:xfrm rot="0">
            <a:off x="14639722" y="8564602"/>
            <a:ext cx="2471339" cy="256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5"/>
              </a:lnSpc>
            </a:pPr>
            <a:r>
              <a:rPr lang="en-US" sz="1518">
                <a:solidFill>
                  <a:srgbClr val="000000"/>
                </a:solidFill>
                <a:latin typeface="IBM Plex Sans Thai Bold"/>
              </a:rPr>
              <a:t>1K REMOLACHA       $3.250</a:t>
            </a:r>
          </a:p>
        </p:txBody>
      </p:sp>
      <p:sp>
        <p:nvSpPr>
          <p:cNvPr name="TextBox 116" id="116"/>
          <p:cNvSpPr txBox="true"/>
          <p:nvPr/>
        </p:nvSpPr>
        <p:spPr>
          <a:xfrm rot="0">
            <a:off x="14602227" y="8897514"/>
            <a:ext cx="2519101" cy="372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IBM Plex Sans Thai Bold"/>
              </a:rPr>
              <a:t>$643.500</a:t>
            </a:r>
          </a:p>
        </p:txBody>
      </p:sp>
      <p:sp>
        <p:nvSpPr>
          <p:cNvPr name="TextBox 117" id="117"/>
          <p:cNvSpPr txBox="true"/>
          <p:nvPr/>
        </p:nvSpPr>
        <p:spPr>
          <a:xfrm rot="0">
            <a:off x="14622119" y="9701477"/>
            <a:ext cx="2488941" cy="313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GANANCIA $511.300</a:t>
            </a:r>
          </a:p>
        </p:txBody>
      </p:sp>
      <p:grpSp>
        <p:nvGrpSpPr>
          <p:cNvPr name="Group 118" id="118"/>
          <p:cNvGrpSpPr/>
          <p:nvPr/>
        </p:nvGrpSpPr>
        <p:grpSpPr>
          <a:xfrm rot="0">
            <a:off x="11634609" y="7494335"/>
            <a:ext cx="2536393" cy="2538189"/>
            <a:chOff x="0" y="0"/>
            <a:chExt cx="668021" cy="668494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0" y="0"/>
              <a:ext cx="668021" cy="668494"/>
            </a:xfrm>
            <a:custGeom>
              <a:avLst/>
              <a:gdLst/>
              <a:ahLst/>
              <a:cxnLst/>
              <a:rect r="r" b="b" t="t" l="l"/>
              <a:pathLst>
                <a:path h="668494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668494"/>
                  </a:lnTo>
                  <a:lnTo>
                    <a:pt x="0" y="668494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0" id="120"/>
            <p:cNvSpPr txBox="true"/>
            <p:nvPr/>
          </p:nvSpPr>
          <p:spPr>
            <a:xfrm>
              <a:off x="0" y="-38100"/>
              <a:ext cx="668021" cy="7065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1" id="121"/>
          <p:cNvGrpSpPr/>
          <p:nvPr/>
        </p:nvGrpSpPr>
        <p:grpSpPr>
          <a:xfrm rot="0">
            <a:off x="11634609" y="8055190"/>
            <a:ext cx="2536393" cy="456118"/>
            <a:chOff x="0" y="0"/>
            <a:chExt cx="668021" cy="120130"/>
          </a:xfrm>
        </p:grpSpPr>
        <p:sp>
          <p:nvSpPr>
            <p:cNvPr name="Freeform 122" id="122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3" id="123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4" id="124"/>
          <p:cNvGrpSpPr/>
          <p:nvPr/>
        </p:nvGrpSpPr>
        <p:grpSpPr>
          <a:xfrm rot="0">
            <a:off x="11637209" y="9251024"/>
            <a:ext cx="2536393" cy="456118"/>
            <a:chOff x="0" y="0"/>
            <a:chExt cx="668021" cy="120130"/>
          </a:xfrm>
        </p:grpSpPr>
        <p:sp>
          <p:nvSpPr>
            <p:cNvPr name="Freeform 125" id="125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6" id="126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7" id="127"/>
          <p:cNvGrpSpPr/>
          <p:nvPr/>
        </p:nvGrpSpPr>
        <p:grpSpPr>
          <a:xfrm rot="0">
            <a:off x="11637209" y="8464765"/>
            <a:ext cx="2536393" cy="456118"/>
            <a:chOff x="0" y="0"/>
            <a:chExt cx="668021" cy="120130"/>
          </a:xfrm>
        </p:grpSpPr>
        <p:sp>
          <p:nvSpPr>
            <p:cNvPr name="Freeform 128" id="128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9" id="129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0" id="130"/>
          <p:cNvGrpSpPr/>
          <p:nvPr/>
        </p:nvGrpSpPr>
        <p:grpSpPr>
          <a:xfrm rot="0">
            <a:off x="11637209" y="8851581"/>
            <a:ext cx="2536393" cy="456118"/>
            <a:chOff x="0" y="0"/>
            <a:chExt cx="668021" cy="120130"/>
          </a:xfrm>
        </p:grpSpPr>
        <p:sp>
          <p:nvSpPr>
            <p:cNvPr name="Freeform 131" id="131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32" id="132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3" id="133"/>
          <p:cNvSpPr txBox="true"/>
          <p:nvPr/>
        </p:nvSpPr>
        <p:spPr>
          <a:xfrm rot="0">
            <a:off x="11662169" y="7509132"/>
            <a:ext cx="2481273" cy="575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IBM Plex Sans Thai Bold"/>
              </a:rPr>
              <a:t>PRODUCCION MENSUAL</a:t>
            </a:r>
          </a:p>
        </p:txBody>
      </p:sp>
      <p:sp>
        <p:nvSpPr>
          <p:cNvPr name="TextBox 134" id="134"/>
          <p:cNvSpPr txBox="true"/>
          <p:nvPr/>
        </p:nvSpPr>
        <p:spPr>
          <a:xfrm rot="0">
            <a:off x="11662169" y="8150335"/>
            <a:ext cx="2488941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TOTAL DE REMOLACHAS 82</a:t>
            </a:r>
          </a:p>
        </p:txBody>
      </p:sp>
      <p:sp>
        <p:nvSpPr>
          <p:cNvPr name="TextBox 135" id="135"/>
          <p:cNvSpPr txBox="true"/>
          <p:nvPr/>
        </p:nvSpPr>
        <p:spPr>
          <a:xfrm rot="0">
            <a:off x="11679771" y="8539883"/>
            <a:ext cx="2471339" cy="256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5"/>
              </a:lnSpc>
            </a:pPr>
            <a:r>
              <a:rPr lang="en-US" sz="1518">
                <a:solidFill>
                  <a:srgbClr val="000000"/>
                </a:solidFill>
                <a:latin typeface="IBM Plex Sans Thai Bold"/>
              </a:rPr>
              <a:t>1K REMOLACHA       $3.250</a:t>
            </a:r>
          </a:p>
        </p:txBody>
      </p:sp>
      <p:sp>
        <p:nvSpPr>
          <p:cNvPr name="TextBox 136" id="136"/>
          <p:cNvSpPr txBox="true"/>
          <p:nvPr/>
        </p:nvSpPr>
        <p:spPr>
          <a:xfrm rot="0">
            <a:off x="12110859" y="8874218"/>
            <a:ext cx="1689534" cy="372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IBM Plex Sans Thai Bold"/>
              </a:rPr>
              <a:t>$53.300</a:t>
            </a:r>
          </a:p>
        </p:txBody>
      </p:sp>
      <p:sp>
        <p:nvSpPr>
          <p:cNvPr name="TextBox 137" id="137"/>
          <p:cNvSpPr txBox="true"/>
          <p:nvPr/>
        </p:nvSpPr>
        <p:spPr>
          <a:xfrm rot="0">
            <a:off x="17636520" y="7338079"/>
            <a:ext cx="193625" cy="3327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I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N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G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R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E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S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O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S</a:t>
            </a:r>
          </a:p>
          <a:p>
            <a:pPr algn="ctr">
              <a:lnSpc>
                <a:spcPts val="2946"/>
              </a:lnSpc>
            </a:pPr>
          </a:p>
        </p:txBody>
      </p:sp>
      <p:sp>
        <p:nvSpPr>
          <p:cNvPr name="TextBox 138" id="138"/>
          <p:cNvSpPr txBox="true"/>
          <p:nvPr/>
        </p:nvSpPr>
        <p:spPr>
          <a:xfrm rot="0">
            <a:off x="335341" y="8393152"/>
            <a:ext cx="2404831" cy="280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000000"/>
                </a:solidFill>
                <a:latin typeface="IBM Plex Sans Thai Bold"/>
              </a:rPr>
              <a:t>5g caléndula                   </a:t>
            </a:r>
          </a:p>
        </p:txBody>
      </p:sp>
      <p:sp>
        <p:nvSpPr>
          <p:cNvPr name="TextBox 139" id="139"/>
          <p:cNvSpPr txBox="true"/>
          <p:nvPr/>
        </p:nvSpPr>
        <p:spPr>
          <a:xfrm rot="0">
            <a:off x="4612331" y="8404900"/>
            <a:ext cx="630882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$4.100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11437773" y="927154"/>
            <a:ext cx="0" cy="10769288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-2032486" y="3599217"/>
            <a:ext cx="20430267" cy="1905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V="true">
            <a:off x="5333934" y="800100"/>
            <a:ext cx="0" cy="5894134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-2364971" y="6694234"/>
            <a:ext cx="13770980" cy="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09781" y="781050"/>
            <a:ext cx="18288000" cy="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1406041" y="4950642"/>
            <a:ext cx="11271725" cy="1905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11406073" y="7319029"/>
            <a:ext cx="11271725" cy="1905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9144000" y="1956278"/>
            <a:ext cx="2029029" cy="1307518"/>
          </a:xfrm>
          <a:custGeom>
            <a:avLst/>
            <a:gdLst/>
            <a:ahLst/>
            <a:cxnLst/>
            <a:rect r="r" b="b" t="t" l="l"/>
            <a:pathLst>
              <a:path h="1307518" w="2029029">
                <a:moveTo>
                  <a:pt x="0" y="0"/>
                </a:moveTo>
                <a:lnTo>
                  <a:pt x="2029029" y="0"/>
                </a:lnTo>
                <a:lnTo>
                  <a:pt x="2029029" y="1307518"/>
                </a:lnTo>
                <a:lnTo>
                  <a:pt x="0" y="1307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740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929884" y="1461223"/>
            <a:ext cx="2825708" cy="1884725"/>
          </a:xfrm>
          <a:custGeom>
            <a:avLst/>
            <a:gdLst/>
            <a:ahLst/>
            <a:cxnLst/>
            <a:rect r="r" b="b" t="t" l="l"/>
            <a:pathLst>
              <a:path h="1884725" w="2825708">
                <a:moveTo>
                  <a:pt x="0" y="0"/>
                </a:moveTo>
                <a:lnTo>
                  <a:pt x="2825708" y="0"/>
                </a:lnTo>
                <a:lnTo>
                  <a:pt x="2825708" y="1884725"/>
                </a:lnTo>
                <a:lnTo>
                  <a:pt x="0" y="1884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043713" y="4070056"/>
            <a:ext cx="6092312" cy="774447"/>
          </a:xfrm>
          <a:custGeom>
            <a:avLst/>
            <a:gdLst/>
            <a:ahLst/>
            <a:cxnLst/>
            <a:rect r="r" b="b" t="t" l="l"/>
            <a:pathLst>
              <a:path h="774447" w="6092312">
                <a:moveTo>
                  <a:pt x="0" y="0"/>
                </a:moveTo>
                <a:lnTo>
                  <a:pt x="6092312" y="0"/>
                </a:lnTo>
                <a:lnTo>
                  <a:pt x="6092312" y="774446"/>
                </a:lnTo>
                <a:lnTo>
                  <a:pt x="0" y="7744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833" t="-32276" r="-22677" b="-47621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333911" y="5681687"/>
            <a:ext cx="2428330" cy="1554131"/>
          </a:xfrm>
          <a:custGeom>
            <a:avLst/>
            <a:gdLst/>
            <a:ahLst/>
            <a:cxnLst/>
            <a:rect r="r" b="b" t="t" l="l"/>
            <a:pathLst>
              <a:path h="1554131" w="2428330">
                <a:moveTo>
                  <a:pt x="0" y="0"/>
                </a:moveTo>
                <a:lnTo>
                  <a:pt x="2428330" y="0"/>
                </a:lnTo>
                <a:lnTo>
                  <a:pt x="2428330" y="1554132"/>
                </a:lnTo>
                <a:lnTo>
                  <a:pt x="0" y="15541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18827" y="1933646"/>
            <a:ext cx="2354455" cy="1568383"/>
          </a:xfrm>
          <a:custGeom>
            <a:avLst/>
            <a:gdLst/>
            <a:ahLst/>
            <a:cxnLst/>
            <a:rect r="r" b="b" t="t" l="l"/>
            <a:pathLst>
              <a:path h="1568383" w="2354455">
                <a:moveTo>
                  <a:pt x="0" y="0"/>
                </a:moveTo>
                <a:lnTo>
                  <a:pt x="2354455" y="0"/>
                </a:lnTo>
                <a:lnTo>
                  <a:pt x="2354455" y="1568383"/>
                </a:lnTo>
                <a:lnTo>
                  <a:pt x="0" y="15683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884249" y="6741859"/>
            <a:ext cx="8183749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IBM Plex Sans Thai Bold"/>
              </a:rPr>
              <a:t>COSTOS DE PRODUCCIÓN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46618" y="1083983"/>
            <a:ext cx="498710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IBM Plex Sans Thai Bold"/>
              </a:rPr>
              <a:t>SOCIOS O ALIADOS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1173" y="1779308"/>
            <a:ext cx="3566936" cy="1819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Socios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Padres de familia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Profesores técnicos 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Instructores del SENA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476733" y="742950"/>
            <a:ext cx="3349793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 Bold"/>
              </a:rPr>
              <a:t>INNOVACIÓN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0" y="-59055"/>
            <a:ext cx="18254009" cy="695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Open Sans Bold"/>
              </a:rPr>
              <a:t>PRODUCCIÓN DE GALLINA PONEDORA CON GALLO Y ZANAHORIA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218707" y="3680492"/>
            <a:ext cx="3849291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IBM Plex Sans Thai Bold"/>
              </a:rPr>
              <a:t>ACTIVIDADES CLAVE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987159" y="790663"/>
            <a:ext cx="4466520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POSIBLES CLIENTES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752475" y="3608742"/>
            <a:ext cx="6501534" cy="651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3714">
                <a:solidFill>
                  <a:srgbClr val="000000"/>
                </a:solidFill>
                <a:latin typeface="Open Sans Bold"/>
              </a:rPr>
              <a:t>CANALES DE DISTRIBUCIÓN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448254" y="4271042"/>
            <a:ext cx="5662332" cy="2646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85"/>
              </a:lnSpc>
            </a:pPr>
            <a:r>
              <a:rPr lang="en-US" sz="1918">
                <a:solidFill>
                  <a:srgbClr val="000000"/>
                </a:solidFill>
                <a:latin typeface="IBM Plex Sans Thai Bold"/>
              </a:rPr>
              <a:t>1.</a:t>
            </a:r>
            <a:r>
              <a:rPr lang="en-US" sz="1918">
                <a:solidFill>
                  <a:srgbClr val="000000"/>
                </a:solidFill>
                <a:latin typeface="IBM Plex Sans Thai Bold"/>
              </a:rPr>
              <a:t>Selección de la Raza y Adquisición de las Aves</a:t>
            </a:r>
          </a:p>
          <a:p>
            <a:pPr>
              <a:lnSpc>
                <a:spcPts val="2685"/>
              </a:lnSpc>
            </a:pPr>
            <a:r>
              <a:rPr lang="en-US" sz="1918">
                <a:solidFill>
                  <a:srgbClr val="000000"/>
                </a:solidFill>
                <a:latin typeface="IBM Plex Sans Thai Bold"/>
              </a:rPr>
              <a:t>2.Manejo de la Alimentación</a:t>
            </a:r>
          </a:p>
          <a:p>
            <a:pPr>
              <a:lnSpc>
                <a:spcPts val="2685"/>
              </a:lnSpc>
            </a:pPr>
            <a:r>
              <a:rPr lang="en-US" sz="1918">
                <a:solidFill>
                  <a:srgbClr val="000000"/>
                </a:solidFill>
                <a:latin typeface="IBM Plex Sans Thai Bold"/>
              </a:rPr>
              <a:t>4.Gestión del Agua</a:t>
            </a:r>
          </a:p>
          <a:p>
            <a:pPr>
              <a:lnSpc>
                <a:spcPts val="2685"/>
              </a:lnSpc>
            </a:pPr>
            <a:r>
              <a:rPr lang="en-US" sz="1918">
                <a:solidFill>
                  <a:srgbClr val="000000"/>
                </a:solidFill>
                <a:latin typeface="IBM Plex Sans Thai Bold"/>
              </a:rPr>
              <a:t>5.Control Sanitario y Prevención de Enfermedades</a:t>
            </a:r>
          </a:p>
          <a:p>
            <a:pPr>
              <a:lnSpc>
                <a:spcPts val="2685"/>
              </a:lnSpc>
            </a:pPr>
            <a:r>
              <a:rPr lang="en-US" sz="1918">
                <a:solidFill>
                  <a:srgbClr val="000000"/>
                </a:solidFill>
                <a:latin typeface="IBM Plex Sans Thai Bold"/>
              </a:rPr>
              <a:t>6.Manejo de la Producción</a:t>
            </a:r>
          </a:p>
          <a:p>
            <a:pPr>
              <a:lnSpc>
                <a:spcPts val="2685"/>
              </a:lnSpc>
            </a:pPr>
            <a:r>
              <a:rPr lang="en-US" sz="1918">
                <a:solidFill>
                  <a:srgbClr val="000000"/>
                </a:solidFill>
                <a:latin typeface="IBM Plex Sans Thai Bold"/>
              </a:rPr>
              <a:t>7.Mercadeo y Distribución de Huevos</a:t>
            </a:r>
          </a:p>
          <a:p>
            <a:pPr>
              <a:lnSpc>
                <a:spcPts val="2685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5003242" y="2105245"/>
            <a:ext cx="2350834" cy="961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9"/>
              </a:lnSpc>
            </a:pPr>
            <a:r>
              <a:rPr lang="en-US" sz="2771">
                <a:solidFill>
                  <a:srgbClr val="000000"/>
                </a:solidFill>
                <a:latin typeface="Open Sans Bold"/>
              </a:rPr>
              <a:t>Tenderos</a:t>
            </a:r>
          </a:p>
          <a:p>
            <a:pPr algn="ctr">
              <a:lnSpc>
                <a:spcPts val="3879"/>
              </a:lnSpc>
            </a:pPr>
            <a:r>
              <a:rPr lang="en-US" sz="2771">
                <a:solidFill>
                  <a:srgbClr val="000000"/>
                </a:solidFill>
                <a:latin typeface="Open Sans Bold"/>
              </a:rPr>
              <a:t>Restaurantes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890544" y="5067300"/>
            <a:ext cx="3730096" cy="646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Open Sans"/>
              </a:rPr>
              <a:t>MATERIA PRIMA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828349" y="5664686"/>
            <a:ext cx="3324586" cy="1404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678">
                <a:solidFill>
                  <a:srgbClr val="000000"/>
                </a:solidFill>
                <a:latin typeface="Open Sans Bold"/>
              </a:rPr>
              <a:t>Gallina ponedora</a:t>
            </a:r>
          </a:p>
          <a:p>
            <a:pPr algn="ctr">
              <a:lnSpc>
                <a:spcPts val="3749"/>
              </a:lnSpc>
            </a:pPr>
            <a:r>
              <a:rPr lang="en-US" sz="2678">
                <a:solidFill>
                  <a:srgbClr val="000000"/>
                </a:solidFill>
                <a:latin typeface="Open Sans Bold"/>
              </a:rPr>
              <a:t>Comida prepico 100</a:t>
            </a:r>
          </a:p>
          <a:p>
            <a:pPr algn="ctr">
              <a:lnSpc>
                <a:spcPts val="3749"/>
              </a:lnSpc>
            </a:pPr>
            <a:r>
              <a:rPr lang="en-US" sz="2678">
                <a:solidFill>
                  <a:srgbClr val="000000"/>
                </a:solidFill>
                <a:latin typeface="Open Sans Bold"/>
              </a:rPr>
              <a:t>Bulto de Zanahoria 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6241555" y="8014589"/>
            <a:ext cx="185271" cy="1588393"/>
            <a:chOff x="0" y="0"/>
            <a:chExt cx="53542" cy="45903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3542" cy="459034"/>
            </a:xfrm>
            <a:custGeom>
              <a:avLst/>
              <a:gdLst/>
              <a:ahLst/>
              <a:cxnLst/>
              <a:rect r="r" b="b" t="t" l="l"/>
              <a:pathLst>
                <a:path h="459034" w="53542">
                  <a:moveTo>
                    <a:pt x="0" y="0"/>
                  </a:moveTo>
                  <a:lnTo>
                    <a:pt x="53542" y="0"/>
                  </a:lnTo>
                  <a:lnTo>
                    <a:pt x="53542" y="459034"/>
                  </a:lnTo>
                  <a:lnTo>
                    <a:pt x="0" y="459034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53542" cy="4971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5400000">
            <a:off x="6225271" y="8133323"/>
            <a:ext cx="217838" cy="1350926"/>
            <a:chOff x="0" y="0"/>
            <a:chExt cx="62954" cy="39040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2954" cy="390408"/>
            </a:xfrm>
            <a:custGeom>
              <a:avLst/>
              <a:gdLst/>
              <a:ahLst/>
              <a:cxnLst/>
              <a:rect r="r" b="b" t="t" l="l"/>
              <a:pathLst>
                <a:path h="390408" w="62954">
                  <a:moveTo>
                    <a:pt x="0" y="0"/>
                  </a:moveTo>
                  <a:lnTo>
                    <a:pt x="62954" y="0"/>
                  </a:lnTo>
                  <a:lnTo>
                    <a:pt x="62954" y="390408"/>
                  </a:lnTo>
                  <a:lnTo>
                    <a:pt x="0" y="390408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62954" cy="4285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1799774" y="7528579"/>
            <a:ext cx="2536393" cy="2538189"/>
            <a:chOff x="0" y="0"/>
            <a:chExt cx="668021" cy="66849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68021" cy="668494"/>
            </a:xfrm>
            <a:custGeom>
              <a:avLst/>
              <a:gdLst/>
              <a:ahLst/>
              <a:cxnLst/>
              <a:rect r="r" b="b" t="t" l="l"/>
              <a:pathLst>
                <a:path h="668494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668494"/>
                  </a:lnTo>
                  <a:lnTo>
                    <a:pt x="0" y="668494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668021" cy="7065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1799774" y="8089434"/>
            <a:ext cx="2536393" cy="456118"/>
            <a:chOff x="0" y="0"/>
            <a:chExt cx="668021" cy="12013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1802374" y="9285268"/>
            <a:ext cx="2536393" cy="456118"/>
            <a:chOff x="0" y="0"/>
            <a:chExt cx="668021" cy="12013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1802374" y="8499009"/>
            <a:ext cx="2536393" cy="456118"/>
            <a:chOff x="0" y="0"/>
            <a:chExt cx="668021" cy="12013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1802374" y="8885825"/>
            <a:ext cx="2536393" cy="456118"/>
            <a:chOff x="0" y="0"/>
            <a:chExt cx="668021" cy="12013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4653092" y="7528579"/>
            <a:ext cx="2536393" cy="2538189"/>
            <a:chOff x="0" y="0"/>
            <a:chExt cx="668021" cy="668494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668021" cy="668494"/>
            </a:xfrm>
            <a:custGeom>
              <a:avLst/>
              <a:gdLst/>
              <a:ahLst/>
              <a:cxnLst/>
              <a:rect r="r" b="b" t="t" l="l"/>
              <a:pathLst>
                <a:path h="668494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668494"/>
                  </a:lnTo>
                  <a:lnTo>
                    <a:pt x="0" y="668494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668021" cy="7065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4653092" y="8089434"/>
            <a:ext cx="2536393" cy="456118"/>
            <a:chOff x="0" y="0"/>
            <a:chExt cx="668021" cy="12013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4655692" y="9285268"/>
            <a:ext cx="2536393" cy="456118"/>
            <a:chOff x="0" y="0"/>
            <a:chExt cx="668021" cy="12013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5" id="55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4655692" y="8499009"/>
            <a:ext cx="2536393" cy="456118"/>
            <a:chOff x="0" y="0"/>
            <a:chExt cx="668021" cy="12013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14655692" y="8885825"/>
            <a:ext cx="2536393" cy="456118"/>
            <a:chOff x="0" y="0"/>
            <a:chExt cx="668021" cy="12013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1" id="61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2" id="62"/>
          <p:cNvSpPr txBox="true"/>
          <p:nvPr/>
        </p:nvSpPr>
        <p:spPr>
          <a:xfrm rot="0">
            <a:off x="11827334" y="7576597"/>
            <a:ext cx="2481273" cy="455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IBM Plex Sans Thai Bold"/>
              </a:rPr>
              <a:t>PRODUCCION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4655692" y="7657589"/>
            <a:ext cx="2536393" cy="313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PRODUCCION ANUAL</a:t>
            </a:r>
          </a:p>
        </p:txBody>
      </p:sp>
      <p:grpSp>
        <p:nvGrpSpPr>
          <p:cNvPr name="Group 64" id="64"/>
          <p:cNvGrpSpPr/>
          <p:nvPr/>
        </p:nvGrpSpPr>
        <p:grpSpPr>
          <a:xfrm rot="0">
            <a:off x="2655565" y="4051522"/>
            <a:ext cx="2582053" cy="2566606"/>
            <a:chOff x="0" y="0"/>
            <a:chExt cx="930030" cy="924466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930030" cy="924466"/>
            </a:xfrm>
            <a:custGeom>
              <a:avLst/>
              <a:gdLst/>
              <a:ahLst/>
              <a:cxnLst/>
              <a:rect r="r" b="b" t="t" l="l"/>
              <a:pathLst>
                <a:path h="924466" w="930030">
                  <a:moveTo>
                    <a:pt x="0" y="0"/>
                  </a:moveTo>
                  <a:lnTo>
                    <a:pt x="930030" y="0"/>
                  </a:lnTo>
                  <a:lnTo>
                    <a:pt x="930030" y="924466"/>
                  </a:lnTo>
                  <a:lnTo>
                    <a:pt x="0" y="924466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930030" cy="9625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114480" y="4058486"/>
            <a:ext cx="2596751" cy="2566606"/>
            <a:chOff x="0" y="0"/>
            <a:chExt cx="935324" cy="924466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935324" cy="924466"/>
            </a:xfrm>
            <a:custGeom>
              <a:avLst/>
              <a:gdLst/>
              <a:ahLst/>
              <a:cxnLst/>
              <a:rect r="r" b="b" t="t" l="l"/>
              <a:pathLst>
                <a:path h="924466" w="935324">
                  <a:moveTo>
                    <a:pt x="0" y="0"/>
                  </a:moveTo>
                  <a:lnTo>
                    <a:pt x="935324" y="0"/>
                  </a:lnTo>
                  <a:lnTo>
                    <a:pt x="935324" y="924466"/>
                  </a:lnTo>
                  <a:lnTo>
                    <a:pt x="0" y="924466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935324" cy="9625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09781" y="4411363"/>
            <a:ext cx="2693679" cy="518399"/>
            <a:chOff x="0" y="0"/>
            <a:chExt cx="990674" cy="190655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990674" cy="190655"/>
            </a:xfrm>
            <a:custGeom>
              <a:avLst/>
              <a:gdLst/>
              <a:ahLst/>
              <a:cxnLst/>
              <a:rect r="r" b="b" t="t" l="l"/>
              <a:pathLst>
                <a:path h="190655" w="990674">
                  <a:moveTo>
                    <a:pt x="0" y="0"/>
                  </a:moveTo>
                  <a:lnTo>
                    <a:pt x="990674" y="0"/>
                  </a:lnTo>
                  <a:lnTo>
                    <a:pt x="990674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2" id="72"/>
            <p:cNvSpPr txBox="true"/>
            <p:nvPr/>
          </p:nvSpPr>
          <p:spPr>
            <a:xfrm>
              <a:off x="0" y="-38100"/>
              <a:ext cx="990674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109781" y="4868373"/>
            <a:ext cx="2693679" cy="518399"/>
            <a:chOff x="0" y="0"/>
            <a:chExt cx="990674" cy="190655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990674" cy="190655"/>
            </a:xfrm>
            <a:custGeom>
              <a:avLst/>
              <a:gdLst/>
              <a:ahLst/>
              <a:cxnLst/>
              <a:rect r="r" b="b" t="t" l="l"/>
              <a:pathLst>
                <a:path h="190655" w="990674">
                  <a:moveTo>
                    <a:pt x="0" y="0"/>
                  </a:moveTo>
                  <a:lnTo>
                    <a:pt x="990674" y="0"/>
                  </a:lnTo>
                  <a:lnTo>
                    <a:pt x="990674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5" id="75"/>
            <p:cNvSpPr txBox="true"/>
            <p:nvPr/>
          </p:nvSpPr>
          <p:spPr>
            <a:xfrm>
              <a:off x="0" y="-38100"/>
              <a:ext cx="990674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109781" y="5352671"/>
            <a:ext cx="2693679" cy="518399"/>
            <a:chOff x="0" y="0"/>
            <a:chExt cx="990674" cy="190655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990674" cy="190655"/>
            </a:xfrm>
            <a:custGeom>
              <a:avLst/>
              <a:gdLst/>
              <a:ahLst/>
              <a:cxnLst/>
              <a:rect r="r" b="b" t="t" l="l"/>
              <a:pathLst>
                <a:path h="190655" w="990674">
                  <a:moveTo>
                    <a:pt x="0" y="0"/>
                  </a:moveTo>
                  <a:lnTo>
                    <a:pt x="990674" y="0"/>
                  </a:lnTo>
                  <a:lnTo>
                    <a:pt x="990674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8" id="78"/>
            <p:cNvSpPr txBox="true"/>
            <p:nvPr/>
          </p:nvSpPr>
          <p:spPr>
            <a:xfrm>
              <a:off x="0" y="-38100"/>
              <a:ext cx="990674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2667655" y="4411363"/>
            <a:ext cx="2557874" cy="518399"/>
            <a:chOff x="0" y="0"/>
            <a:chExt cx="940727" cy="190655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940727" cy="190655"/>
            </a:xfrm>
            <a:custGeom>
              <a:avLst/>
              <a:gdLst/>
              <a:ahLst/>
              <a:cxnLst/>
              <a:rect r="r" b="b" t="t" l="l"/>
              <a:pathLst>
                <a:path h="190655" w="940727">
                  <a:moveTo>
                    <a:pt x="0" y="0"/>
                  </a:moveTo>
                  <a:lnTo>
                    <a:pt x="940727" y="0"/>
                  </a:lnTo>
                  <a:lnTo>
                    <a:pt x="940727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1" id="81"/>
            <p:cNvSpPr txBox="true"/>
            <p:nvPr/>
          </p:nvSpPr>
          <p:spPr>
            <a:xfrm>
              <a:off x="0" y="-38100"/>
              <a:ext cx="940727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2667655" y="4868373"/>
            <a:ext cx="2557874" cy="518399"/>
            <a:chOff x="0" y="0"/>
            <a:chExt cx="940727" cy="190655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940727" cy="190655"/>
            </a:xfrm>
            <a:custGeom>
              <a:avLst/>
              <a:gdLst/>
              <a:ahLst/>
              <a:cxnLst/>
              <a:rect r="r" b="b" t="t" l="l"/>
              <a:pathLst>
                <a:path h="190655" w="940727">
                  <a:moveTo>
                    <a:pt x="0" y="0"/>
                  </a:moveTo>
                  <a:lnTo>
                    <a:pt x="940727" y="0"/>
                  </a:lnTo>
                  <a:lnTo>
                    <a:pt x="940727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4" id="84"/>
            <p:cNvSpPr txBox="true"/>
            <p:nvPr/>
          </p:nvSpPr>
          <p:spPr>
            <a:xfrm>
              <a:off x="0" y="-38100"/>
              <a:ext cx="940727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2667655" y="5352671"/>
            <a:ext cx="2557874" cy="518399"/>
            <a:chOff x="0" y="0"/>
            <a:chExt cx="940727" cy="190655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940727" cy="190655"/>
            </a:xfrm>
            <a:custGeom>
              <a:avLst/>
              <a:gdLst/>
              <a:ahLst/>
              <a:cxnLst/>
              <a:rect r="r" b="b" t="t" l="l"/>
              <a:pathLst>
                <a:path h="190655" w="940727">
                  <a:moveTo>
                    <a:pt x="0" y="0"/>
                  </a:moveTo>
                  <a:lnTo>
                    <a:pt x="940727" y="0"/>
                  </a:lnTo>
                  <a:lnTo>
                    <a:pt x="940727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7" id="87"/>
            <p:cNvSpPr txBox="true"/>
            <p:nvPr/>
          </p:nvSpPr>
          <p:spPr>
            <a:xfrm>
              <a:off x="0" y="-38100"/>
              <a:ext cx="940727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114480" y="5836246"/>
            <a:ext cx="2693679" cy="518399"/>
            <a:chOff x="0" y="0"/>
            <a:chExt cx="990674" cy="190655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990674" cy="190655"/>
            </a:xfrm>
            <a:custGeom>
              <a:avLst/>
              <a:gdLst/>
              <a:ahLst/>
              <a:cxnLst/>
              <a:rect r="r" b="b" t="t" l="l"/>
              <a:pathLst>
                <a:path h="190655" w="990674">
                  <a:moveTo>
                    <a:pt x="0" y="0"/>
                  </a:moveTo>
                  <a:lnTo>
                    <a:pt x="990674" y="0"/>
                  </a:lnTo>
                  <a:lnTo>
                    <a:pt x="990674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0" id="90"/>
            <p:cNvSpPr txBox="true"/>
            <p:nvPr/>
          </p:nvSpPr>
          <p:spPr>
            <a:xfrm>
              <a:off x="0" y="-38100"/>
              <a:ext cx="990674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2672354" y="5836246"/>
            <a:ext cx="2557874" cy="518399"/>
            <a:chOff x="0" y="0"/>
            <a:chExt cx="940727" cy="190655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940727" cy="190655"/>
            </a:xfrm>
            <a:custGeom>
              <a:avLst/>
              <a:gdLst/>
              <a:ahLst/>
              <a:cxnLst/>
              <a:rect r="r" b="b" t="t" l="l"/>
              <a:pathLst>
                <a:path h="190655" w="940727">
                  <a:moveTo>
                    <a:pt x="0" y="0"/>
                  </a:moveTo>
                  <a:lnTo>
                    <a:pt x="940727" y="0"/>
                  </a:lnTo>
                  <a:lnTo>
                    <a:pt x="940727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3" id="93"/>
            <p:cNvSpPr txBox="true"/>
            <p:nvPr/>
          </p:nvSpPr>
          <p:spPr>
            <a:xfrm>
              <a:off x="0" y="-38100"/>
              <a:ext cx="940727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4" id="94"/>
          <p:cNvSpPr txBox="true"/>
          <p:nvPr/>
        </p:nvSpPr>
        <p:spPr>
          <a:xfrm rot="0">
            <a:off x="109781" y="4070410"/>
            <a:ext cx="2557874" cy="1885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03"/>
              </a:lnSpc>
            </a:pPr>
            <a:r>
              <a:rPr lang="en-US" sz="1074">
                <a:solidFill>
                  <a:srgbClr val="000000"/>
                </a:solidFill>
                <a:latin typeface="IBM Plex Sans Thai Bold"/>
              </a:rPr>
              <a:t>INFRA ESTRUCTURA Y MAQUINARIA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2644587" y="4119511"/>
            <a:ext cx="2580941" cy="215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54"/>
              </a:lnSpc>
            </a:pPr>
            <a:r>
              <a:rPr lang="en-US" sz="1324">
                <a:solidFill>
                  <a:srgbClr val="000000"/>
                </a:solidFill>
                <a:latin typeface="IBM Plex Sans Thai Bold"/>
              </a:rPr>
              <a:t>MATERIA PRIMA INSUMOS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2644587" y="4434972"/>
            <a:ext cx="2512661" cy="470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9"/>
              </a:lnSpc>
              <a:spcBef>
                <a:spcPct val="0"/>
              </a:spcBef>
            </a:pPr>
            <a:r>
              <a:rPr lang="en-US" sz="1378">
                <a:solidFill>
                  <a:srgbClr val="000000"/>
                </a:solidFill>
                <a:latin typeface="IBM Plex Sans Thai Bold"/>
              </a:rPr>
              <a:t>Gallina </a:t>
            </a:r>
            <a:r>
              <a:rPr lang="en-US" sz="1378">
                <a:solidFill>
                  <a:srgbClr val="000000"/>
                </a:solidFill>
                <a:latin typeface="IBM Plex Sans Thai Bold"/>
              </a:rPr>
              <a:t>Ponedora de 16s  $29.000</a:t>
            </a:r>
          </a:p>
        </p:txBody>
      </p:sp>
      <p:sp>
        <p:nvSpPr>
          <p:cNvPr name="TextBox 97" id="97"/>
          <p:cNvSpPr txBox="true"/>
          <p:nvPr/>
        </p:nvSpPr>
        <p:spPr>
          <a:xfrm rot="0">
            <a:off x="2672354" y="4869356"/>
            <a:ext cx="2484895" cy="517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30"/>
              </a:lnSpc>
            </a:pPr>
            <a:r>
              <a:rPr lang="en-US" sz="1521">
                <a:solidFill>
                  <a:srgbClr val="000000"/>
                </a:solidFill>
                <a:latin typeface="Open Sans Bold"/>
              </a:rPr>
              <a:t>Comida prepico 100. $83.150</a:t>
            </a:r>
          </a:p>
        </p:txBody>
      </p:sp>
      <p:sp>
        <p:nvSpPr>
          <p:cNvPr name="TextBox 98" id="98"/>
          <p:cNvSpPr txBox="true"/>
          <p:nvPr/>
        </p:nvSpPr>
        <p:spPr>
          <a:xfrm rot="0">
            <a:off x="2667655" y="5441296"/>
            <a:ext cx="2557874" cy="345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0"/>
              </a:lnSpc>
            </a:pPr>
            <a:r>
              <a:rPr lang="en-US" sz="2007">
                <a:solidFill>
                  <a:srgbClr val="000000"/>
                </a:solidFill>
                <a:latin typeface="IBM Plex Sans Thai Bold"/>
              </a:rPr>
              <a:t>Gallo  $40,000 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109781" y="4507092"/>
            <a:ext cx="2582053" cy="261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5"/>
              </a:lnSpc>
            </a:pPr>
            <a:r>
              <a:rPr lang="en-US" sz="1568">
                <a:solidFill>
                  <a:srgbClr val="000000"/>
                </a:solidFill>
                <a:latin typeface="IBM Plex Sans Thai Bold"/>
              </a:rPr>
              <a:t>comederos 7k  $18.400</a:t>
            </a:r>
          </a:p>
        </p:txBody>
      </p:sp>
      <p:sp>
        <p:nvSpPr>
          <p:cNvPr name="TextBox 100" id="100"/>
          <p:cNvSpPr txBox="true"/>
          <p:nvPr/>
        </p:nvSpPr>
        <p:spPr>
          <a:xfrm rot="0">
            <a:off x="109781" y="4970907"/>
            <a:ext cx="2582053" cy="261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5"/>
              </a:lnSpc>
            </a:pPr>
            <a:r>
              <a:rPr lang="en-US" sz="1568">
                <a:solidFill>
                  <a:srgbClr val="000000"/>
                </a:solidFill>
                <a:latin typeface="IBM Plex Sans Thai Bold"/>
              </a:rPr>
              <a:t>BEBEDERO 8L $19.800 </a:t>
            </a:r>
          </a:p>
        </p:txBody>
      </p:sp>
      <p:sp>
        <p:nvSpPr>
          <p:cNvPr name="TextBox 101" id="101"/>
          <p:cNvSpPr txBox="true"/>
          <p:nvPr/>
        </p:nvSpPr>
        <p:spPr>
          <a:xfrm rot="0">
            <a:off x="2691834" y="5928631"/>
            <a:ext cx="2531579" cy="22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4"/>
              </a:lnSpc>
            </a:pPr>
            <a:r>
              <a:rPr lang="en-US" sz="1424">
                <a:solidFill>
                  <a:srgbClr val="000000"/>
                </a:solidFill>
                <a:latin typeface="Open Sans Bold"/>
              </a:rPr>
              <a:t>Bulto zanahoria $18.000 </a:t>
            </a:r>
          </a:p>
        </p:txBody>
      </p:sp>
      <p:sp>
        <p:nvSpPr>
          <p:cNvPr name="TextBox 102" id="102"/>
          <p:cNvSpPr txBox="true"/>
          <p:nvPr/>
        </p:nvSpPr>
        <p:spPr>
          <a:xfrm rot="0">
            <a:off x="2691834" y="6326569"/>
            <a:ext cx="2531579" cy="252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5"/>
              </a:lnSpc>
            </a:pPr>
            <a:r>
              <a:rPr lang="en-US" sz="1546">
                <a:solidFill>
                  <a:srgbClr val="000000"/>
                </a:solidFill>
                <a:latin typeface="IBM Plex Sans Thai Bold"/>
              </a:rPr>
              <a:t>TOTAL         $170.150</a:t>
            </a:r>
          </a:p>
        </p:txBody>
      </p:sp>
      <p:grpSp>
        <p:nvGrpSpPr>
          <p:cNvPr name="Group 103" id="103"/>
          <p:cNvGrpSpPr/>
          <p:nvPr/>
        </p:nvGrpSpPr>
        <p:grpSpPr>
          <a:xfrm rot="0">
            <a:off x="346826" y="7494335"/>
            <a:ext cx="4968059" cy="2287119"/>
            <a:chOff x="0" y="0"/>
            <a:chExt cx="1308460" cy="602369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1308460" cy="602369"/>
            </a:xfrm>
            <a:custGeom>
              <a:avLst/>
              <a:gdLst/>
              <a:ahLst/>
              <a:cxnLst/>
              <a:rect r="r" b="b" t="t" l="l"/>
              <a:pathLst>
                <a:path h="602369" w="1308460">
                  <a:moveTo>
                    <a:pt x="0" y="0"/>
                  </a:moveTo>
                  <a:lnTo>
                    <a:pt x="1308460" y="0"/>
                  </a:lnTo>
                  <a:lnTo>
                    <a:pt x="1308460" y="602369"/>
                  </a:lnTo>
                  <a:lnTo>
                    <a:pt x="0" y="602369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5" id="105"/>
            <p:cNvSpPr txBox="true"/>
            <p:nvPr/>
          </p:nvSpPr>
          <p:spPr>
            <a:xfrm>
              <a:off x="0" y="-38100"/>
              <a:ext cx="1308460" cy="6404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347768" y="8130161"/>
            <a:ext cx="2483087" cy="2028636"/>
            <a:chOff x="0" y="0"/>
            <a:chExt cx="653982" cy="534291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653982" cy="534291"/>
            </a:xfrm>
            <a:custGeom>
              <a:avLst/>
              <a:gdLst/>
              <a:ahLst/>
              <a:cxnLst/>
              <a:rect r="r" b="b" t="t" l="l"/>
              <a:pathLst>
                <a:path h="534291" w="653982">
                  <a:moveTo>
                    <a:pt x="0" y="0"/>
                  </a:moveTo>
                  <a:lnTo>
                    <a:pt x="653982" y="0"/>
                  </a:lnTo>
                  <a:lnTo>
                    <a:pt x="653982" y="534291"/>
                  </a:lnTo>
                  <a:lnTo>
                    <a:pt x="0" y="534291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8" id="108"/>
            <p:cNvSpPr txBox="true"/>
            <p:nvPr/>
          </p:nvSpPr>
          <p:spPr>
            <a:xfrm>
              <a:off x="0" y="-38100"/>
              <a:ext cx="653982" cy="5723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2740172" y="8130161"/>
            <a:ext cx="2573769" cy="2028636"/>
            <a:chOff x="0" y="0"/>
            <a:chExt cx="677865" cy="534291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677865" cy="534291"/>
            </a:xfrm>
            <a:custGeom>
              <a:avLst/>
              <a:gdLst/>
              <a:ahLst/>
              <a:cxnLst/>
              <a:rect r="r" b="b" t="t" l="l"/>
              <a:pathLst>
                <a:path h="534291" w="677865">
                  <a:moveTo>
                    <a:pt x="0" y="0"/>
                  </a:moveTo>
                  <a:lnTo>
                    <a:pt x="677865" y="0"/>
                  </a:lnTo>
                  <a:lnTo>
                    <a:pt x="677865" y="534291"/>
                  </a:lnTo>
                  <a:lnTo>
                    <a:pt x="0" y="534291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1" id="111"/>
            <p:cNvSpPr txBox="true"/>
            <p:nvPr/>
          </p:nvSpPr>
          <p:spPr>
            <a:xfrm>
              <a:off x="0" y="-38100"/>
              <a:ext cx="677865" cy="5723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2" id="112"/>
          <p:cNvGrpSpPr/>
          <p:nvPr/>
        </p:nvGrpSpPr>
        <p:grpSpPr>
          <a:xfrm rot="0">
            <a:off x="347768" y="9669940"/>
            <a:ext cx="4967116" cy="488856"/>
            <a:chOff x="0" y="0"/>
            <a:chExt cx="1308212" cy="128752"/>
          </a:xfrm>
        </p:grpSpPr>
        <p:sp>
          <p:nvSpPr>
            <p:cNvPr name="Freeform 113" id="113"/>
            <p:cNvSpPr/>
            <p:nvPr/>
          </p:nvSpPr>
          <p:spPr>
            <a:xfrm flipH="false" flipV="false" rot="0">
              <a:off x="0" y="0"/>
              <a:ext cx="1308212" cy="128752"/>
            </a:xfrm>
            <a:custGeom>
              <a:avLst/>
              <a:gdLst/>
              <a:ahLst/>
              <a:cxnLst/>
              <a:rect r="r" b="b" t="t" l="l"/>
              <a:pathLst>
                <a:path h="128752" w="1308212">
                  <a:moveTo>
                    <a:pt x="0" y="0"/>
                  </a:moveTo>
                  <a:lnTo>
                    <a:pt x="1308212" y="0"/>
                  </a:lnTo>
                  <a:lnTo>
                    <a:pt x="1308212" y="128752"/>
                  </a:lnTo>
                  <a:lnTo>
                    <a:pt x="0" y="128752"/>
                  </a:lnTo>
                  <a:close/>
                </a:path>
              </a:pathLst>
            </a:custGeom>
            <a:solidFill>
              <a:srgbClr val="A7C396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4" id="114"/>
            <p:cNvSpPr txBox="true"/>
            <p:nvPr/>
          </p:nvSpPr>
          <p:spPr>
            <a:xfrm>
              <a:off x="0" y="-38100"/>
              <a:ext cx="1308212" cy="1668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5" id="115"/>
          <p:cNvSpPr txBox="true"/>
          <p:nvPr/>
        </p:nvSpPr>
        <p:spPr>
          <a:xfrm rot="0">
            <a:off x="347768" y="7541960"/>
            <a:ext cx="4967116" cy="575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IBM Plex Sans Thai Bold"/>
              </a:rPr>
              <a:t>COSTOS VARIABLES  ANTES DE LA PRODUCCION</a:t>
            </a:r>
          </a:p>
        </p:txBody>
      </p:sp>
      <p:sp>
        <p:nvSpPr>
          <p:cNvPr name="TextBox 116" id="116"/>
          <p:cNvSpPr txBox="true"/>
          <p:nvPr/>
        </p:nvSpPr>
        <p:spPr>
          <a:xfrm rot="0">
            <a:off x="346826" y="8581454"/>
            <a:ext cx="2413994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IBM Plex Sans Thai Bold"/>
              </a:rPr>
              <a:t>MANO DE OBRA</a:t>
            </a:r>
          </a:p>
        </p:txBody>
      </p:sp>
      <p:sp>
        <p:nvSpPr>
          <p:cNvPr name="TextBox 117" id="117"/>
          <p:cNvSpPr txBox="true"/>
          <p:nvPr/>
        </p:nvSpPr>
        <p:spPr>
          <a:xfrm rot="0">
            <a:off x="452711" y="9687674"/>
            <a:ext cx="4781015" cy="40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IBM Plex Sans Thai Bold"/>
              </a:rPr>
              <a:t>   TOTAL                $50.000 </a:t>
            </a:r>
          </a:p>
        </p:txBody>
      </p:sp>
      <p:sp>
        <p:nvSpPr>
          <p:cNvPr name="TextBox 118" id="118"/>
          <p:cNvSpPr txBox="true"/>
          <p:nvPr/>
        </p:nvSpPr>
        <p:spPr>
          <a:xfrm rot="0">
            <a:off x="346826" y="8127429"/>
            <a:ext cx="2393347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IBM Plex Sans Thai Bold"/>
              </a:rPr>
              <a:t>Herramientas</a:t>
            </a:r>
          </a:p>
        </p:txBody>
      </p:sp>
      <p:sp>
        <p:nvSpPr>
          <p:cNvPr name="TextBox 119" id="119"/>
          <p:cNvSpPr txBox="true"/>
          <p:nvPr/>
        </p:nvSpPr>
        <p:spPr>
          <a:xfrm rot="0">
            <a:off x="347768" y="9016731"/>
            <a:ext cx="2392404" cy="647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DINERO DE RESPALDO</a:t>
            </a:r>
          </a:p>
        </p:txBody>
      </p:sp>
      <p:sp>
        <p:nvSpPr>
          <p:cNvPr name="TextBox 120" id="120"/>
          <p:cNvSpPr txBox="true"/>
          <p:nvPr/>
        </p:nvSpPr>
        <p:spPr>
          <a:xfrm rot="0">
            <a:off x="4856320" y="8156004"/>
            <a:ext cx="381298" cy="43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IBM Plex Sans Thai Bold"/>
              </a:rPr>
              <a:t>$0</a:t>
            </a:r>
          </a:p>
        </p:txBody>
      </p:sp>
      <p:sp>
        <p:nvSpPr>
          <p:cNvPr name="TextBox 121" id="121"/>
          <p:cNvSpPr txBox="true"/>
          <p:nvPr/>
        </p:nvSpPr>
        <p:spPr>
          <a:xfrm rot="0">
            <a:off x="4856320" y="8625904"/>
            <a:ext cx="381298" cy="43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IBM Plex Sans Thai Bold"/>
              </a:rPr>
              <a:t>$0</a:t>
            </a:r>
          </a:p>
        </p:txBody>
      </p:sp>
      <p:sp>
        <p:nvSpPr>
          <p:cNvPr name="TextBox 122" id="122"/>
          <p:cNvSpPr txBox="true"/>
          <p:nvPr/>
        </p:nvSpPr>
        <p:spPr>
          <a:xfrm rot="0">
            <a:off x="3986420" y="9067228"/>
            <a:ext cx="1241673" cy="43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IBM Plex Sans Thai Bold"/>
              </a:rPr>
              <a:t>$50.000</a:t>
            </a:r>
          </a:p>
        </p:txBody>
      </p:sp>
      <p:sp>
        <p:nvSpPr>
          <p:cNvPr name="TextBox 123" id="123"/>
          <p:cNvSpPr txBox="true"/>
          <p:nvPr/>
        </p:nvSpPr>
        <p:spPr>
          <a:xfrm rot="0">
            <a:off x="809816" y="6307519"/>
            <a:ext cx="1051492" cy="322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7"/>
              </a:lnSpc>
            </a:pPr>
            <a:r>
              <a:rPr lang="en-US" sz="1876">
                <a:solidFill>
                  <a:srgbClr val="000000"/>
                </a:solidFill>
                <a:latin typeface="IBM Plex Sans Thai Bold"/>
              </a:rPr>
              <a:t>$38.200</a:t>
            </a:r>
          </a:p>
        </p:txBody>
      </p:sp>
      <p:grpSp>
        <p:nvGrpSpPr>
          <p:cNvPr name="Group 124" id="124"/>
          <p:cNvGrpSpPr/>
          <p:nvPr/>
        </p:nvGrpSpPr>
        <p:grpSpPr>
          <a:xfrm rot="0">
            <a:off x="7334446" y="7494335"/>
            <a:ext cx="3856582" cy="2628901"/>
            <a:chOff x="0" y="0"/>
            <a:chExt cx="1015725" cy="692386"/>
          </a:xfrm>
        </p:grpSpPr>
        <p:sp>
          <p:nvSpPr>
            <p:cNvPr name="Freeform 125" id="125"/>
            <p:cNvSpPr/>
            <p:nvPr/>
          </p:nvSpPr>
          <p:spPr>
            <a:xfrm flipH="false" flipV="false" rot="0">
              <a:off x="0" y="0"/>
              <a:ext cx="1015725" cy="692386"/>
            </a:xfrm>
            <a:custGeom>
              <a:avLst/>
              <a:gdLst/>
              <a:ahLst/>
              <a:cxnLst/>
              <a:rect r="r" b="b" t="t" l="l"/>
              <a:pathLst>
                <a:path h="692386" w="1015725">
                  <a:moveTo>
                    <a:pt x="0" y="0"/>
                  </a:moveTo>
                  <a:lnTo>
                    <a:pt x="1015725" y="0"/>
                  </a:lnTo>
                  <a:lnTo>
                    <a:pt x="1015725" y="692386"/>
                  </a:lnTo>
                  <a:lnTo>
                    <a:pt x="0" y="692386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6" id="126"/>
            <p:cNvSpPr txBox="true"/>
            <p:nvPr/>
          </p:nvSpPr>
          <p:spPr>
            <a:xfrm>
              <a:off x="0" y="-38100"/>
              <a:ext cx="1015725" cy="7304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7" id="127"/>
          <p:cNvGrpSpPr/>
          <p:nvPr/>
        </p:nvGrpSpPr>
        <p:grpSpPr>
          <a:xfrm rot="0">
            <a:off x="7334446" y="8094601"/>
            <a:ext cx="3871370" cy="1575339"/>
            <a:chOff x="0" y="0"/>
            <a:chExt cx="1019620" cy="414904"/>
          </a:xfrm>
        </p:grpSpPr>
        <p:sp>
          <p:nvSpPr>
            <p:cNvPr name="Freeform 128" id="128"/>
            <p:cNvSpPr/>
            <p:nvPr/>
          </p:nvSpPr>
          <p:spPr>
            <a:xfrm flipH="false" flipV="false" rot="0">
              <a:off x="0" y="0"/>
              <a:ext cx="1019620" cy="414904"/>
            </a:xfrm>
            <a:custGeom>
              <a:avLst/>
              <a:gdLst/>
              <a:ahLst/>
              <a:cxnLst/>
              <a:rect r="r" b="b" t="t" l="l"/>
              <a:pathLst>
                <a:path h="414904" w="1019620">
                  <a:moveTo>
                    <a:pt x="0" y="0"/>
                  </a:moveTo>
                  <a:lnTo>
                    <a:pt x="1019620" y="0"/>
                  </a:lnTo>
                  <a:lnTo>
                    <a:pt x="1019620" y="414904"/>
                  </a:lnTo>
                  <a:lnTo>
                    <a:pt x="0" y="414904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9" id="129"/>
            <p:cNvSpPr txBox="true"/>
            <p:nvPr/>
          </p:nvSpPr>
          <p:spPr>
            <a:xfrm>
              <a:off x="0" y="-38100"/>
              <a:ext cx="1019620" cy="4530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0" id="130"/>
          <p:cNvSpPr txBox="true"/>
          <p:nvPr/>
        </p:nvSpPr>
        <p:spPr>
          <a:xfrm rot="0">
            <a:off x="7350751" y="7511655"/>
            <a:ext cx="3855066" cy="611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08"/>
              </a:lnSpc>
            </a:pPr>
            <a:r>
              <a:rPr lang="en-US" sz="1792">
                <a:solidFill>
                  <a:srgbClr val="000000"/>
                </a:solidFill>
                <a:latin typeface="Open Sans Bold"/>
              </a:rPr>
              <a:t>COSTOS VARIABLES AÑO DE LA PRODUCCION</a:t>
            </a:r>
          </a:p>
        </p:txBody>
      </p:sp>
      <p:sp>
        <p:nvSpPr>
          <p:cNvPr name="TextBox 131" id="131"/>
          <p:cNvSpPr txBox="true"/>
          <p:nvPr/>
        </p:nvSpPr>
        <p:spPr>
          <a:xfrm rot="0">
            <a:off x="7352553" y="8199562"/>
            <a:ext cx="3853263" cy="30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BM Plex Sans Thai Bold"/>
              </a:rPr>
              <a:t>10 gallinas de 16s              $290.000</a:t>
            </a:r>
          </a:p>
        </p:txBody>
      </p:sp>
      <p:sp>
        <p:nvSpPr>
          <p:cNvPr name="TextBox 132" id="132"/>
          <p:cNvSpPr txBox="true"/>
          <p:nvPr/>
        </p:nvSpPr>
        <p:spPr>
          <a:xfrm rot="0">
            <a:off x="7352553" y="8553257"/>
            <a:ext cx="3838475" cy="30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BM Plex Sans Thai Bold"/>
              </a:rPr>
              <a:t>492.75k de comida           $960,000</a:t>
            </a:r>
          </a:p>
        </p:txBody>
      </p:sp>
      <p:sp>
        <p:nvSpPr>
          <p:cNvPr name="TextBox 133" id="133"/>
          <p:cNvSpPr txBox="true"/>
          <p:nvPr/>
        </p:nvSpPr>
        <p:spPr>
          <a:xfrm rot="0">
            <a:off x="6792083" y="8899963"/>
            <a:ext cx="4941308" cy="364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5"/>
              </a:lnSpc>
            </a:pPr>
            <a:r>
              <a:rPr lang="en-US" sz="2154">
                <a:solidFill>
                  <a:srgbClr val="000000"/>
                </a:solidFill>
                <a:latin typeface="IBM Plex Sans Thai Bold"/>
              </a:rPr>
              <a:t>Gallo                              $40,000</a:t>
            </a:r>
          </a:p>
        </p:txBody>
      </p:sp>
      <p:sp>
        <p:nvSpPr>
          <p:cNvPr name="TextBox 134" id="134"/>
          <p:cNvSpPr txBox="true"/>
          <p:nvPr/>
        </p:nvSpPr>
        <p:spPr>
          <a:xfrm rot="0">
            <a:off x="7139647" y="9246607"/>
            <a:ext cx="4279076" cy="339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1994">
                <a:solidFill>
                  <a:srgbClr val="000000"/>
                </a:solidFill>
                <a:latin typeface="Open Sans Bold"/>
              </a:rPr>
              <a:t>Bulto zanahoria          $72.000 </a:t>
            </a:r>
          </a:p>
        </p:txBody>
      </p:sp>
      <p:sp>
        <p:nvSpPr>
          <p:cNvPr name="TextBox 135" id="135"/>
          <p:cNvSpPr txBox="true"/>
          <p:nvPr/>
        </p:nvSpPr>
        <p:spPr>
          <a:xfrm rot="0">
            <a:off x="7238851" y="9614337"/>
            <a:ext cx="3966965" cy="455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IBM Plex Sans Thai Bold"/>
              </a:rPr>
              <a:t>total = $1.000.290</a:t>
            </a:r>
          </a:p>
        </p:txBody>
      </p:sp>
      <p:sp>
        <p:nvSpPr>
          <p:cNvPr name="TextBox 136" id="136"/>
          <p:cNvSpPr txBox="true"/>
          <p:nvPr/>
        </p:nvSpPr>
        <p:spPr>
          <a:xfrm rot="0">
            <a:off x="14710242" y="8111111"/>
            <a:ext cx="2479243" cy="356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IBM Plex Sans Thai Bold"/>
              </a:rPr>
              <a:t>HUEVOS    =    2.555</a:t>
            </a:r>
          </a:p>
        </p:txBody>
      </p:sp>
      <p:sp>
        <p:nvSpPr>
          <p:cNvPr name="TextBox 137" id="137"/>
          <p:cNvSpPr txBox="true"/>
          <p:nvPr/>
        </p:nvSpPr>
        <p:spPr>
          <a:xfrm rot="0">
            <a:off x="14653092" y="8507452"/>
            <a:ext cx="2536393" cy="389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IBM Plex Sans Thai Bold"/>
              </a:rPr>
              <a:t>HUEVO    X    $600</a:t>
            </a:r>
          </a:p>
        </p:txBody>
      </p:sp>
      <p:sp>
        <p:nvSpPr>
          <p:cNvPr name="TextBox 138" id="138"/>
          <p:cNvSpPr txBox="true"/>
          <p:nvPr/>
        </p:nvSpPr>
        <p:spPr>
          <a:xfrm rot="0">
            <a:off x="14710242" y="8890438"/>
            <a:ext cx="2479243" cy="455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IBM Plex Sans Thai Bold"/>
              </a:rPr>
              <a:t>$1.533.000</a:t>
            </a:r>
          </a:p>
        </p:txBody>
      </p:sp>
      <p:sp>
        <p:nvSpPr>
          <p:cNvPr name="TextBox 139" id="139"/>
          <p:cNvSpPr txBox="true"/>
          <p:nvPr/>
        </p:nvSpPr>
        <p:spPr>
          <a:xfrm rot="0">
            <a:off x="14653092" y="9731861"/>
            <a:ext cx="2536393" cy="313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GANANCIA $532.710</a:t>
            </a:r>
          </a:p>
        </p:txBody>
      </p:sp>
      <p:sp>
        <p:nvSpPr>
          <p:cNvPr name="TextBox 140" id="140"/>
          <p:cNvSpPr txBox="true"/>
          <p:nvPr/>
        </p:nvSpPr>
        <p:spPr>
          <a:xfrm rot="0">
            <a:off x="11849164" y="8166542"/>
            <a:ext cx="2487004" cy="313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HUEVOS X DIA         7</a:t>
            </a:r>
          </a:p>
        </p:txBody>
      </p:sp>
      <p:sp>
        <p:nvSpPr>
          <p:cNvPr name="TextBox 141" id="141"/>
          <p:cNvSpPr txBox="true"/>
          <p:nvPr/>
        </p:nvSpPr>
        <p:spPr>
          <a:xfrm rot="0">
            <a:off x="11824469" y="8540179"/>
            <a:ext cx="2536393" cy="389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IBM Plex Sans Thai Bold"/>
              </a:rPr>
              <a:t>HUEVO    X    $600</a:t>
            </a:r>
          </a:p>
        </p:txBody>
      </p:sp>
      <p:sp>
        <p:nvSpPr>
          <p:cNvPr name="TextBox 142" id="142"/>
          <p:cNvSpPr txBox="true"/>
          <p:nvPr/>
        </p:nvSpPr>
        <p:spPr>
          <a:xfrm rot="0">
            <a:off x="11933416" y="8881808"/>
            <a:ext cx="2402751" cy="43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IBM Plex Sans Thai Bold"/>
              </a:rPr>
              <a:t>$4.200</a:t>
            </a:r>
          </a:p>
        </p:txBody>
      </p:sp>
      <p:sp>
        <p:nvSpPr>
          <p:cNvPr name="TextBox 143" id="143"/>
          <p:cNvSpPr txBox="true"/>
          <p:nvPr/>
        </p:nvSpPr>
        <p:spPr>
          <a:xfrm rot="0">
            <a:off x="17762241" y="7376179"/>
            <a:ext cx="193625" cy="3327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I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N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G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R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E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S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O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S</a:t>
            </a:r>
          </a:p>
          <a:p>
            <a:pPr algn="ctr">
              <a:lnSpc>
                <a:spcPts val="2946"/>
              </a:lnSpc>
            </a:pPr>
          </a:p>
        </p:txBody>
      </p:sp>
      <p:sp>
        <p:nvSpPr>
          <p:cNvPr name="TextBox 144" id="144"/>
          <p:cNvSpPr txBox="true"/>
          <p:nvPr/>
        </p:nvSpPr>
        <p:spPr>
          <a:xfrm rot="0">
            <a:off x="1121891" y="3602728"/>
            <a:ext cx="3100926" cy="473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IBM Plex Sans Thai Bold"/>
              </a:rPr>
              <a:t>RECURSOS CLAVE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12009650" y="800100"/>
            <a:ext cx="0" cy="10769288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109781" y="3618267"/>
            <a:ext cx="18288000" cy="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V="true">
            <a:off x="5333934" y="800100"/>
            <a:ext cx="0" cy="5894134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-2588346" y="6694234"/>
            <a:ext cx="14597963" cy="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346826" y="7494335"/>
            <a:ext cx="4968059" cy="2287119"/>
            <a:chOff x="0" y="0"/>
            <a:chExt cx="1308460" cy="6023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8460" cy="602369"/>
            </a:xfrm>
            <a:custGeom>
              <a:avLst/>
              <a:gdLst/>
              <a:ahLst/>
              <a:cxnLst/>
              <a:rect r="r" b="b" t="t" l="l"/>
              <a:pathLst>
                <a:path h="602369" w="1308460">
                  <a:moveTo>
                    <a:pt x="0" y="0"/>
                  </a:moveTo>
                  <a:lnTo>
                    <a:pt x="1308460" y="0"/>
                  </a:lnTo>
                  <a:lnTo>
                    <a:pt x="1308460" y="602369"/>
                  </a:lnTo>
                  <a:lnTo>
                    <a:pt x="0" y="602369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08460" cy="6404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47768" y="8130161"/>
            <a:ext cx="2483087" cy="2028636"/>
            <a:chOff x="0" y="0"/>
            <a:chExt cx="653982" cy="5342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53982" cy="534291"/>
            </a:xfrm>
            <a:custGeom>
              <a:avLst/>
              <a:gdLst/>
              <a:ahLst/>
              <a:cxnLst/>
              <a:rect r="r" b="b" t="t" l="l"/>
              <a:pathLst>
                <a:path h="534291" w="653982">
                  <a:moveTo>
                    <a:pt x="0" y="0"/>
                  </a:moveTo>
                  <a:lnTo>
                    <a:pt x="653982" y="0"/>
                  </a:lnTo>
                  <a:lnTo>
                    <a:pt x="653982" y="534291"/>
                  </a:lnTo>
                  <a:lnTo>
                    <a:pt x="0" y="534291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653982" cy="5723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334446" y="7494335"/>
            <a:ext cx="3856582" cy="2628901"/>
            <a:chOff x="0" y="0"/>
            <a:chExt cx="1015725" cy="69238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15725" cy="692386"/>
            </a:xfrm>
            <a:custGeom>
              <a:avLst/>
              <a:gdLst/>
              <a:ahLst/>
              <a:cxnLst/>
              <a:rect r="r" b="b" t="t" l="l"/>
              <a:pathLst>
                <a:path h="692386" w="1015725">
                  <a:moveTo>
                    <a:pt x="0" y="0"/>
                  </a:moveTo>
                  <a:lnTo>
                    <a:pt x="1015725" y="0"/>
                  </a:lnTo>
                  <a:lnTo>
                    <a:pt x="1015725" y="692386"/>
                  </a:lnTo>
                  <a:lnTo>
                    <a:pt x="0" y="692386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015725" cy="7304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334446" y="8094601"/>
            <a:ext cx="3871370" cy="1575339"/>
            <a:chOff x="0" y="0"/>
            <a:chExt cx="1019620" cy="41490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19620" cy="414904"/>
            </a:xfrm>
            <a:custGeom>
              <a:avLst/>
              <a:gdLst/>
              <a:ahLst/>
              <a:cxnLst/>
              <a:rect r="r" b="b" t="t" l="l"/>
              <a:pathLst>
                <a:path h="414904" w="1019620">
                  <a:moveTo>
                    <a:pt x="0" y="0"/>
                  </a:moveTo>
                  <a:lnTo>
                    <a:pt x="1019620" y="0"/>
                  </a:lnTo>
                  <a:lnTo>
                    <a:pt x="1019620" y="414904"/>
                  </a:lnTo>
                  <a:lnTo>
                    <a:pt x="0" y="414904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019620" cy="4530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8" id="18"/>
          <p:cNvSpPr/>
          <p:nvPr/>
        </p:nvSpPr>
        <p:spPr>
          <a:xfrm>
            <a:off x="109781" y="781050"/>
            <a:ext cx="18288000" cy="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6241555" y="8014589"/>
            <a:ext cx="185271" cy="1588393"/>
            <a:chOff x="0" y="0"/>
            <a:chExt cx="53542" cy="45903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3542" cy="459034"/>
            </a:xfrm>
            <a:custGeom>
              <a:avLst/>
              <a:gdLst/>
              <a:ahLst/>
              <a:cxnLst/>
              <a:rect r="r" b="b" t="t" l="l"/>
              <a:pathLst>
                <a:path h="459034" w="53542">
                  <a:moveTo>
                    <a:pt x="0" y="0"/>
                  </a:moveTo>
                  <a:lnTo>
                    <a:pt x="53542" y="0"/>
                  </a:lnTo>
                  <a:lnTo>
                    <a:pt x="53542" y="459034"/>
                  </a:lnTo>
                  <a:lnTo>
                    <a:pt x="0" y="459034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53542" cy="4971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5400000">
            <a:off x="6225271" y="8133323"/>
            <a:ext cx="217838" cy="1350926"/>
            <a:chOff x="0" y="0"/>
            <a:chExt cx="62954" cy="39040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2954" cy="390408"/>
            </a:xfrm>
            <a:custGeom>
              <a:avLst/>
              <a:gdLst/>
              <a:ahLst/>
              <a:cxnLst/>
              <a:rect r="r" b="b" t="t" l="l"/>
              <a:pathLst>
                <a:path h="390408" w="62954">
                  <a:moveTo>
                    <a:pt x="0" y="0"/>
                  </a:moveTo>
                  <a:lnTo>
                    <a:pt x="62954" y="0"/>
                  </a:lnTo>
                  <a:lnTo>
                    <a:pt x="62954" y="390408"/>
                  </a:lnTo>
                  <a:lnTo>
                    <a:pt x="0" y="390408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62954" cy="4285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5" id="25"/>
          <p:cNvSpPr/>
          <p:nvPr/>
        </p:nvSpPr>
        <p:spPr>
          <a:xfrm>
            <a:off x="11995293" y="4950642"/>
            <a:ext cx="11271725" cy="1905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1995325" y="7319029"/>
            <a:ext cx="11271725" cy="19050"/>
          </a:xfrm>
          <a:prstGeom prst="line">
            <a:avLst/>
          </a:prstGeom>
          <a:ln cap="flat" w="38100">
            <a:solidFill>
              <a:srgbClr val="000000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27" id="27"/>
          <p:cNvGrpSpPr/>
          <p:nvPr/>
        </p:nvGrpSpPr>
        <p:grpSpPr>
          <a:xfrm rot="0">
            <a:off x="2740172" y="8130161"/>
            <a:ext cx="2573769" cy="2028636"/>
            <a:chOff x="0" y="0"/>
            <a:chExt cx="677865" cy="534291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77865" cy="534291"/>
            </a:xfrm>
            <a:custGeom>
              <a:avLst/>
              <a:gdLst/>
              <a:ahLst/>
              <a:cxnLst/>
              <a:rect r="r" b="b" t="t" l="l"/>
              <a:pathLst>
                <a:path h="534291" w="677865">
                  <a:moveTo>
                    <a:pt x="0" y="0"/>
                  </a:moveTo>
                  <a:lnTo>
                    <a:pt x="677865" y="0"/>
                  </a:lnTo>
                  <a:lnTo>
                    <a:pt x="677865" y="534291"/>
                  </a:lnTo>
                  <a:lnTo>
                    <a:pt x="0" y="534291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677865" cy="5723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347768" y="9669940"/>
            <a:ext cx="4967116" cy="488856"/>
            <a:chOff x="0" y="0"/>
            <a:chExt cx="1308212" cy="12875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308212" cy="128752"/>
            </a:xfrm>
            <a:custGeom>
              <a:avLst/>
              <a:gdLst/>
              <a:ahLst/>
              <a:cxnLst/>
              <a:rect r="r" b="b" t="t" l="l"/>
              <a:pathLst>
                <a:path h="128752" w="1308212">
                  <a:moveTo>
                    <a:pt x="0" y="0"/>
                  </a:moveTo>
                  <a:lnTo>
                    <a:pt x="1308212" y="0"/>
                  </a:lnTo>
                  <a:lnTo>
                    <a:pt x="1308212" y="128752"/>
                  </a:lnTo>
                  <a:lnTo>
                    <a:pt x="0" y="128752"/>
                  </a:lnTo>
                  <a:close/>
                </a:path>
              </a:pathLst>
            </a:custGeom>
            <a:solidFill>
              <a:srgbClr val="A7C396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308212" cy="1668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15542741" y="5660076"/>
            <a:ext cx="2483331" cy="1577085"/>
          </a:xfrm>
          <a:custGeom>
            <a:avLst/>
            <a:gdLst/>
            <a:ahLst/>
            <a:cxnLst/>
            <a:rect r="r" b="b" t="t" l="l"/>
            <a:pathLst>
              <a:path h="1577085" w="2483331">
                <a:moveTo>
                  <a:pt x="0" y="0"/>
                </a:moveTo>
                <a:lnTo>
                  <a:pt x="2483331" y="0"/>
                </a:lnTo>
                <a:lnTo>
                  <a:pt x="2483331" y="1577084"/>
                </a:lnTo>
                <a:lnTo>
                  <a:pt x="0" y="15770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990" r="0" b="-13182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6056799" y="1437375"/>
            <a:ext cx="2380834" cy="1904667"/>
          </a:xfrm>
          <a:custGeom>
            <a:avLst/>
            <a:gdLst/>
            <a:ahLst/>
            <a:cxnLst/>
            <a:rect r="r" b="b" t="t" l="l"/>
            <a:pathLst>
              <a:path h="1904667" w="2380834">
                <a:moveTo>
                  <a:pt x="0" y="0"/>
                </a:moveTo>
                <a:lnTo>
                  <a:pt x="2380834" y="0"/>
                </a:lnTo>
                <a:lnTo>
                  <a:pt x="2380834" y="1904667"/>
                </a:lnTo>
                <a:lnTo>
                  <a:pt x="0" y="19046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2111878" y="4226748"/>
            <a:ext cx="6092312" cy="638170"/>
          </a:xfrm>
          <a:custGeom>
            <a:avLst/>
            <a:gdLst/>
            <a:ahLst/>
            <a:cxnLst/>
            <a:rect r="r" b="b" t="t" l="l"/>
            <a:pathLst>
              <a:path h="638170" w="6092312">
                <a:moveTo>
                  <a:pt x="0" y="0"/>
                </a:moveTo>
                <a:lnTo>
                  <a:pt x="6092312" y="0"/>
                </a:lnTo>
                <a:lnTo>
                  <a:pt x="6092312" y="638169"/>
                </a:lnTo>
                <a:lnTo>
                  <a:pt x="0" y="6381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833" t="-39169" r="-22677" b="-599256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2353760" y="1420632"/>
            <a:ext cx="2207123" cy="2130960"/>
          </a:xfrm>
          <a:custGeom>
            <a:avLst/>
            <a:gdLst/>
            <a:ahLst/>
            <a:cxnLst/>
            <a:rect r="r" b="b" t="t" l="l"/>
            <a:pathLst>
              <a:path h="2130960" w="2207123">
                <a:moveTo>
                  <a:pt x="0" y="0"/>
                </a:moveTo>
                <a:lnTo>
                  <a:pt x="2207123" y="0"/>
                </a:lnTo>
                <a:lnTo>
                  <a:pt x="2207123" y="2130960"/>
                </a:lnTo>
                <a:lnTo>
                  <a:pt x="0" y="21309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88" t="-6650" r="-1388" b="-3653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6747147" y="3657132"/>
            <a:ext cx="3849291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IBM Plex Sans Thai Bold"/>
              </a:rPr>
              <a:t>ACTIVIDADES CLAVE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581584" y="4039554"/>
            <a:ext cx="6180415" cy="2483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44507" indent="-172253" lvl="1">
              <a:lnSpc>
                <a:spcPts val="2233"/>
              </a:lnSpc>
              <a:buFont typeface="Arial"/>
              <a:buChar char="•"/>
            </a:pPr>
            <a:r>
              <a:rPr lang="en-US" sz="1595">
                <a:solidFill>
                  <a:srgbClr val="000000"/>
                </a:solidFill>
                <a:latin typeface="IBM Plex Sans Thai Bold"/>
              </a:rPr>
              <a:t>Selección de la ubicación y diseño de la granja</a:t>
            </a:r>
          </a:p>
          <a:p>
            <a:pPr marL="344507" indent="-172253" lvl="1">
              <a:lnSpc>
                <a:spcPts val="2233"/>
              </a:lnSpc>
              <a:buFont typeface="Arial"/>
              <a:buChar char="•"/>
            </a:pPr>
            <a:r>
              <a:rPr lang="en-US" sz="1595">
                <a:solidFill>
                  <a:srgbClr val="000000"/>
                </a:solidFill>
                <a:latin typeface="IBM Plex Sans Thai Bold"/>
              </a:rPr>
              <a:t>Adquisición de pollitos</a:t>
            </a:r>
          </a:p>
          <a:p>
            <a:pPr marL="344507" indent="-172253" lvl="1">
              <a:lnSpc>
                <a:spcPts val="2233"/>
              </a:lnSpc>
              <a:buFont typeface="Arial"/>
              <a:buChar char="•"/>
            </a:pPr>
            <a:r>
              <a:rPr lang="en-US" sz="1595">
                <a:solidFill>
                  <a:srgbClr val="000000"/>
                </a:solidFill>
                <a:latin typeface="IBM Plex Sans Thai Bold"/>
              </a:rPr>
              <a:t>Preparación de las instalaciones</a:t>
            </a:r>
          </a:p>
          <a:p>
            <a:pPr marL="344507" indent="-172253" lvl="1">
              <a:lnSpc>
                <a:spcPts val="2233"/>
              </a:lnSpc>
              <a:buFont typeface="Arial"/>
              <a:buChar char="•"/>
            </a:pPr>
            <a:r>
              <a:rPr lang="en-US" sz="1595">
                <a:solidFill>
                  <a:srgbClr val="000000"/>
                </a:solidFill>
                <a:latin typeface="IBM Plex Sans Thai Bold"/>
              </a:rPr>
              <a:t>Manejo de la temperatura</a:t>
            </a:r>
          </a:p>
          <a:p>
            <a:pPr marL="344507" indent="-172253" lvl="1">
              <a:lnSpc>
                <a:spcPts val="2233"/>
              </a:lnSpc>
              <a:buFont typeface="Arial"/>
              <a:buChar char="•"/>
            </a:pPr>
            <a:r>
              <a:rPr lang="en-US" sz="1595">
                <a:solidFill>
                  <a:srgbClr val="000000"/>
                </a:solidFill>
                <a:latin typeface="IBM Plex Sans Thai Bold"/>
              </a:rPr>
              <a:t>Suministro de agua y alimento</a:t>
            </a:r>
          </a:p>
          <a:p>
            <a:pPr marL="344507" indent="-172253" lvl="1">
              <a:lnSpc>
                <a:spcPts val="2233"/>
              </a:lnSpc>
              <a:buFont typeface="Arial"/>
              <a:buChar char="•"/>
            </a:pPr>
            <a:r>
              <a:rPr lang="en-US" sz="1595">
                <a:solidFill>
                  <a:srgbClr val="000000"/>
                </a:solidFill>
                <a:latin typeface="IBM Plex Sans Thai Bold"/>
              </a:rPr>
              <a:t>Control sanitario y prevención de enfermedades</a:t>
            </a:r>
          </a:p>
          <a:p>
            <a:pPr marL="344507" indent="-172253" lvl="1">
              <a:lnSpc>
                <a:spcPts val="2233"/>
              </a:lnSpc>
              <a:buFont typeface="Arial"/>
              <a:buChar char="•"/>
            </a:pPr>
            <a:r>
              <a:rPr lang="en-US" sz="1595">
                <a:solidFill>
                  <a:srgbClr val="000000"/>
                </a:solidFill>
                <a:latin typeface="IBM Plex Sans Thai Bold"/>
              </a:rPr>
              <a:t>Monitoreo del crecimiento y desarrollo</a:t>
            </a:r>
          </a:p>
          <a:p>
            <a:pPr marL="344507" indent="-172253" lvl="1">
              <a:lnSpc>
                <a:spcPts val="2233"/>
              </a:lnSpc>
              <a:buFont typeface="Arial"/>
              <a:buChar char="•"/>
            </a:pPr>
            <a:r>
              <a:rPr lang="en-US" sz="1595">
                <a:solidFill>
                  <a:srgbClr val="000000"/>
                </a:solidFill>
                <a:latin typeface="IBM Plex Sans Thai Bold"/>
              </a:rPr>
              <a:t>Manejo de residuos</a:t>
            </a:r>
          </a:p>
          <a:p>
            <a:pPr marL="344507" indent="-172253" lvl="1">
              <a:lnSpc>
                <a:spcPts val="2233"/>
              </a:lnSpc>
              <a:buFont typeface="Arial"/>
              <a:buChar char="•"/>
            </a:pPr>
            <a:r>
              <a:rPr lang="en-US" sz="1595">
                <a:solidFill>
                  <a:srgbClr val="000000"/>
                </a:solidFill>
                <a:latin typeface="IBM Plex Sans Thai Bold"/>
              </a:rPr>
              <a:t>Programa de iluminación</a:t>
            </a:r>
          </a:p>
        </p:txBody>
      </p:sp>
      <p:grpSp>
        <p:nvGrpSpPr>
          <p:cNvPr name="Group 39" id="39"/>
          <p:cNvGrpSpPr/>
          <p:nvPr/>
        </p:nvGrpSpPr>
        <p:grpSpPr>
          <a:xfrm rot="0">
            <a:off x="1444027" y="3980217"/>
            <a:ext cx="3661308" cy="2590810"/>
            <a:chOff x="0" y="0"/>
            <a:chExt cx="1073681" cy="759757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073681" cy="759757"/>
            </a:xfrm>
            <a:custGeom>
              <a:avLst/>
              <a:gdLst/>
              <a:ahLst/>
              <a:cxnLst/>
              <a:rect r="r" b="b" t="t" l="l"/>
              <a:pathLst>
                <a:path h="759757" w="1073681">
                  <a:moveTo>
                    <a:pt x="0" y="0"/>
                  </a:moveTo>
                  <a:lnTo>
                    <a:pt x="1073681" y="0"/>
                  </a:lnTo>
                  <a:lnTo>
                    <a:pt x="1073681" y="759757"/>
                  </a:lnTo>
                  <a:lnTo>
                    <a:pt x="0" y="759757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1073681" cy="7978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09781" y="3980217"/>
            <a:ext cx="2535810" cy="2590810"/>
            <a:chOff x="0" y="0"/>
            <a:chExt cx="743628" cy="759757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743628" cy="759757"/>
            </a:xfrm>
            <a:custGeom>
              <a:avLst/>
              <a:gdLst/>
              <a:ahLst/>
              <a:cxnLst/>
              <a:rect r="r" b="b" t="t" l="l"/>
              <a:pathLst>
                <a:path h="759757" w="743628">
                  <a:moveTo>
                    <a:pt x="0" y="0"/>
                  </a:moveTo>
                  <a:lnTo>
                    <a:pt x="743628" y="0"/>
                  </a:lnTo>
                  <a:lnTo>
                    <a:pt x="743628" y="759757"/>
                  </a:lnTo>
                  <a:lnTo>
                    <a:pt x="0" y="759757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743628" cy="7978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09781" y="4466824"/>
            <a:ext cx="2630391" cy="650145"/>
            <a:chOff x="0" y="0"/>
            <a:chExt cx="771364" cy="190655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71364" cy="190655"/>
            </a:xfrm>
            <a:custGeom>
              <a:avLst/>
              <a:gdLst/>
              <a:ahLst/>
              <a:cxnLst/>
              <a:rect r="r" b="b" t="t" l="l"/>
              <a:pathLst>
                <a:path h="190655" w="771364">
                  <a:moveTo>
                    <a:pt x="0" y="0"/>
                  </a:moveTo>
                  <a:lnTo>
                    <a:pt x="771364" y="0"/>
                  </a:lnTo>
                  <a:lnTo>
                    <a:pt x="771364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771364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48" id="48"/>
          <p:cNvSpPr txBox="true"/>
          <p:nvPr/>
        </p:nvSpPr>
        <p:spPr>
          <a:xfrm rot="0">
            <a:off x="1893774" y="6741859"/>
            <a:ext cx="8183749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IBM Plex Sans Thai Bold"/>
              </a:rPr>
              <a:t>COSTOS DE PRODUCCIÓN 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246618" y="1083983"/>
            <a:ext cx="498710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IBM Plex Sans Thai Bold"/>
              </a:rPr>
              <a:t>SOCIOS O ALIADOS 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81173" y="1588808"/>
            <a:ext cx="3566936" cy="1819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Socios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Padres de familia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Profesores técnicos 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Instructores del SENA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6476733" y="742950"/>
            <a:ext cx="3349793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 Bold"/>
              </a:rPr>
              <a:t>INNOVACIÓN 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0" y="-62865"/>
            <a:ext cx="18397781" cy="1534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Open Sans Bold"/>
              </a:rPr>
              <a:t>PRODUCCIÓN DE POLLO DE ENGORDE CON LEVADURA DE CERVEZA</a:t>
            </a: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Open Sans Bold"/>
              </a:rPr>
              <a:t>   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2987159" y="790663"/>
            <a:ext cx="4466520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POSIBLES CLIENTES 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2257300" y="3627792"/>
            <a:ext cx="5801469" cy="563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0"/>
              </a:lnSpc>
            </a:pPr>
            <a:r>
              <a:rPr lang="en-US" sz="3314">
                <a:solidFill>
                  <a:srgbClr val="000000"/>
                </a:solidFill>
                <a:latin typeface="Open Sans Bold"/>
              </a:rPr>
              <a:t>CANALES DE DISTRIBUCIÓN 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2890544" y="4963094"/>
            <a:ext cx="3730096" cy="646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Open Sans"/>
              </a:rPr>
              <a:t>MATERIA PRIMA 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8350737" y="1623113"/>
            <a:ext cx="2951578" cy="145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01"/>
              </a:lnSpc>
            </a:pPr>
            <a:r>
              <a:rPr lang="en-US" sz="4215">
                <a:solidFill>
                  <a:srgbClr val="000000"/>
                </a:solidFill>
                <a:latin typeface="IBM Plex Sans Thai Bold"/>
              </a:rPr>
              <a:t>levadura de cerveza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2114478" y="5701050"/>
            <a:ext cx="3428263" cy="1189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496575" indent="-248288" lvl="1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IBM Plex Sans Thai Bold"/>
              </a:rPr>
              <a:t>Concentrado</a:t>
            </a:r>
          </a:p>
          <a:p>
            <a:pPr marL="496575" indent="-248288" lvl="1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IBM Plex Sans Thai Bold"/>
              </a:rPr>
              <a:t>Levadura de cerveza</a:t>
            </a:r>
          </a:p>
          <a:p>
            <a:pPr marL="496575" indent="-248288" lvl="1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IBM Plex Sans Thai Bold"/>
              </a:rPr>
              <a:t>pollo</a:t>
            </a:r>
          </a:p>
        </p:txBody>
      </p:sp>
      <p:grpSp>
        <p:nvGrpSpPr>
          <p:cNvPr name="Group 58" id="58"/>
          <p:cNvGrpSpPr/>
          <p:nvPr/>
        </p:nvGrpSpPr>
        <p:grpSpPr>
          <a:xfrm rot="0">
            <a:off x="109781" y="5039977"/>
            <a:ext cx="2630391" cy="650145"/>
            <a:chOff x="0" y="0"/>
            <a:chExt cx="771364" cy="190655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771364" cy="190655"/>
            </a:xfrm>
            <a:custGeom>
              <a:avLst/>
              <a:gdLst/>
              <a:ahLst/>
              <a:cxnLst/>
              <a:rect r="r" b="b" t="t" l="l"/>
              <a:pathLst>
                <a:path h="190655" w="771364">
                  <a:moveTo>
                    <a:pt x="0" y="0"/>
                  </a:moveTo>
                  <a:lnTo>
                    <a:pt x="771364" y="0"/>
                  </a:lnTo>
                  <a:lnTo>
                    <a:pt x="771364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771364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09781" y="5647354"/>
            <a:ext cx="2630391" cy="650145"/>
            <a:chOff x="0" y="0"/>
            <a:chExt cx="771364" cy="190655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771364" cy="190655"/>
            </a:xfrm>
            <a:custGeom>
              <a:avLst/>
              <a:gdLst/>
              <a:ahLst/>
              <a:cxnLst/>
              <a:rect r="r" b="b" t="t" l="l"/>
              <a:pathLst>
                <a:path h="190655" w="771364">
                  <a:moveTo>
                    <a:pt x="0" y="0"/>
                  </a:moveTo>
                  <a:lnTo>
                    <a:pt x="771364" y="0"/>
                  </a:lnTo>
                  <a:lnTo>
                    <a:pt x="771364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771364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2607558" y="4466824"/>
            <a:ext cx="2497777" cy="650145"/>
            <a:chOff x="0" y="0"/>
            <a:chExt cx="732475" cy="190655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732475" cy="190655"/>
            </a:xfrm>
            <a:custGeom>
              <a:avLst/>
              <a:gdLst/>
              <a:ahLst/>
              <a:cxnLst/>
              <a:rect r="r" b="b" t="t" l="l"/>
              <a:pathLst>
                <a:path h="190655" w="732475">
                  <a:moveTo>
                    <a:pt x="0" y="0"/>
                  </a:moveTo>
                  <a:lnTo>
                    <a:pt x="732475" y="0"/>
                  </a:lnTo>
                  <a:lnTo>
                    <a:pt x="732475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732475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2607558" y="5039977"/>
            <a:ext cx="2497777" cy="650145"/>
            <a:chOff x="0" y="0"/>
            <a:chExt cx="732475" cy="190655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732475" cy="190655"/>
            </a:xfrm>
            <a:custGeom>
              <a:avLst/>
              <a:gdLst/>
              <a:ahLst/>
              <a:cxnLst/>
              <a:rect r="r" b="b" t="t" l="l"/>
              <a:pathLst>
                <a:path h="190655" w="732475">
                  <a:moveTo>
                    <a:pt x="0" y="0"/>
                  </a:moveTo>
                  <a:lnTo>
                    <a:pt x="732475" y="0"/>
                  </a:lnTo>
                  <a:lnTo>
                    <a:pt x="732475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732475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2607558" y="5647354"/>
            <a:ext cx="2497777" cy="650145"/>
            <a:chOff x="0" y="0"/>
            <a:chExt cx="732475" cy="190655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732475" cy="190655"/>
            </a:xfrm>
            <a:custGeom>
              <a:avLst/>
              <a:gdLst/>
              <a:ahLst/>
              <a:cxnLst/>
              <a:rect r="r" b="b" t="t" l="l"/>
              <a:pathLst>
                <a:path h="190655" w="732475">
                  <a:moveTo>
                    <a:pt x="0" y="0"/>
                  </a:moveTo>
                  <a:lnTo>
                    <a:pt x="732475" y="0"/>
                  </a:lnTo>
                  <a:lnTo>
                    <a:pt x="732475" y="190655"/>
                  </a:lnTo>
                  <a:lnTo>
                    <a:pt x="0" y="190655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2" id="72"/>
            <p:cNvSpPr txBox="true"/>
            <p:nvPr/>
          </p:nvSpPr>
          <p:spPr>
            <a:xfrm>
              <a:off x="0" y="-38100"/>
              <a:ext cx="732475" cy="228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3" id="73"/>
          <p:cNvSpPr txBox="true"/>
          <p:nvPr/>
        </p:nvSpPr>
        <p:spPr>
          <a:xfrm rot="0">
            <a:off x="109781" y="4020045"/>
            <a:ext cx="2497777" cy="4638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6"/>
              </a:lnSpc>
            </a:pPr>
            <a:r>
              <a:rPr lang="en-US" sz="1347">
                <a:solidFill>
                  <a:srgbClr val="000000"/>
                </a:solidFill>
                <a:latin typeface="IBM Plex Sans Thai Bold"/>
              </a:rPr>
              <a:t>INFRA ESTRUCTURA Y MAQUINARIA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2585032" y="3995692"/>
            <a:ext cx="2520302" cy="240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1"/>
              </a:lnSpc>
            </a:pPr>
            <a:r>
              <a:rPr lang="en-US" sz="1437">
                <a:solidFill>
                  <a:srgbClr val="000000"/>
                </a:solidFill>
                <a:latin typeface="IBM Plex Sans Thai Bold"/>
              </a:rPr>
              <a:t>MATERIA PRIMA INSUMOS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347768" y="7541960"/>
            <a:ext cx="4967116" cy="575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IBM Plex Sans Thai Bold"/>
              </a:rPr>
              <a:t>COSTOS VARIABLES  ANTES DE LA PRODUCCION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7334446" y="7541960"/>
            <a:ext cx="3871370" cy="575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IBM Plex Sans Thai Bold"/>
              </a:rPr>
              <a:t>COSTOS VARIABLES AÑO DE PRODUCCION</a:t>
            </a:r>
          </a:p>
        </p:txBody>
      </p:sp>
      <p:grpSp>
        <p:nvGrpSpPr>
          <p:cNvPr name="Group 77" id="77"/>
          <p:cNvGrpSpPr/>
          <p:nvPr/>
        </p:nvGrpSpPr>
        <p:grpSpPr>
          <a:xfrm rot="0">
            <a:off x="12111878" y="7376179"/>
            <a:ext cx="2536393" cy="2538189"/>
            <a:chOff x="0" y="0"/>
            <a:chExt cx="668021" cy="668494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668021" cy="668494"/>
            </a:xfrm>
            <a:custGeom>
              <a:avLst/>
              <a:gdLst/>
              <a:ahLst/>
              <a:cxnLst/>
              <a:rect r="r" b="b" t="t" l="l"/>
              <a:pathLst>
                <a:path h="668494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668494"/>
                  </a:lnTo>
                  <a:lnTo>
                    <a:pt x="0" y="668494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9" id="79"/>
            <p:cNvSpPr txBox="true"/>
            <p:nvPr/>
          </p:nvSpPr>
          <p:spPr>
            <a:xfrm>
              <a:off x="0" y="-38100"/>
              <a:ext cx="668021" cy="7065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12111878" y="7937034"/>
            <a:ext cx="2536393" cy="456118"/>
            <a:chOff x="0" y="0"/>
            <a:chExt cx="668021" cy="120130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2" id="82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3" id="83"/>
          <p:cNvGrpSpPr/>
          <p:nvPr/>
        </p:nvGrpSpPr>
        <p:grpSpPr>
          <a:xfrm rot="0">
            <a:off x="12114478" y="9132868"/>
            <a:ext cx="2536393" cy="456118"/>
            <a:chOff x="0" y="0"/>
            <a:chExt cx="668021" cy="120130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5" id="85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6" id="86"/>
          <p:cNvGrpSpPr/>
          <p:nvPr/>
        </p:nvGrpSpPr>
        <p:grpSpPr>
          <a:xfrm rot="0">
            <a:off x="12114478" y="8346609"/>
            <a:ext cx="2536393" cy="456118"/>
            <a:chOff x="0" y="0"/>
            <a:chExt cx="668021" cy="120130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8" id="88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12114478" y="8733425"/>
            <a:ext cx="2536393" cy="456118"/>
            <a:chOff x="0" y="0"/>
            <a:chExt cx="668021" cy="120130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1" id="91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2" id="92"/>
          <p:cNvGrpSpPr/>
          <p:nvPr/>
        </p:nvGrpSpPr>
        <p:grpSpPr>
          <a:xfrm rot="0">
            <a:off x="14965197" y="7376179"/>
            <a:ext cx="2536393" cy="2538189"/>
            <a:chOff x="0" y="0"/>
            <a:chExt cx="668021" cy="668494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668021" cy="668494"/>
            </a:xfrm>
            <a:custGeom>
              <a:avLst/>
              <a:gdLst/>
              <a:ahLst/>
              <a:cxnLst/>
              <a:rect r="r" b="b" t="t" l="l"/>
              <a:pathLst>
                <a:path h="668494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668494"/>
                  </a:lnTo>
                  <a:lnTo>
                    <a:pt x="0" y="668494"/>
                  </a:lnTo>
                  <a:close/>
                </a:path>
              </a:pathLst>
            </a:custGeom>
            <a:solidFill>
              <a:srgbClr val="8CA87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4" id="94"/>
            <p:cNvSpPr txBox="true"/>
            <p:nvPr/>
          </p:nvSpPr>
          <p:spPr>
            <a:xfrm>
              <a:off x="0" y="-38100"/>
              <a:ext cx="668021" cy="7065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14965197" y="7937034"/>
            <a:ext cx="2536393" cy="456118"/>
            <a:chOff x="0" y="0"/>
            <a:chExt cx="668021" cy="120130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7" id="97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8" id="98"/>
          <p:cNvGrpSpPr/>
          <p:nvPr/>
        </p:nvGrpSpPr>
        <p:grpSpPr>
          <a:xfrm rot="0">
            <a:off x="14967797" y="9132868"/>
            <a:ext cx="2536393" cy="456118"/>
            <a:chOff x="0" y="0"/>
            <a:chExt cx="668021" cy="120130"/>
          </a:xfrm>
        </p:grpSpPr>
        <p:sp>
          <p:nvSpPr>
            <p:cNvPr name="Freeform 99" id="99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0" id="100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1" id="101"/>
          <p:cNvGrpSpPr/>
          <p:nvPr/>
        </p:nvGrpSpPr>
        <p:grpSpPr>
          <a:xfrm rot="0">
            <a:off x="14967797" y="8346609"/>
            <a:ext cx="2536393" cy="456118"/>
            <a:chOff x="0" y="0"/>
            <a:chExt cx="668021" cy="120130"/>
          </a:xfrm>
        </p:grpSpPr>
        <p:sp>
          <p:nvSpPr>
            <p:cNvPr name="Freeform 102" id="102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3" id="103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4" id="104"/>
          <p:cNvGrpSpPr/>
          <p:nvPr/>
        </p:nvGrpSpPr>
        <p:grpSpPr>
          <a:xfrm rot="0">
            <a:off x="14967797" y="8733425"/>
            <a:ext cx="2536393" cy="456118"/>
            <a:chOff x="0" y="0"/>
            <a:chExt cx="668021" cy="120130"/>
          </a:xfrm>
        </p:grpSpPr>
        <p:sp>
          <p:nvSpPr>
            <p:cNvPr name="Freeform 105" id="105"/>
            <p:cNvSpPr/>
            <p:nvPr/>
          </p:nvSpPr>
          <p:spPr>
            <a:xfrm flipH="false" flipV="false" rot="0">
              <a:off x="0" y="0"/>
              <a:ext cx="668021" cy="120130"/>
            </a:xfrm>
            <a:custGeom>
              <a:avLst/>
              <a:gdLst/>
              <a:ahLst/>
              <a:cxnLst/>
              <a:rect r="r" b="b" t="t" l="l"/>
              <a:pathLst>
                <a:path h="120130" w="668021">
                  <a:moveTo>
                    <a:pt x="0" y="0"/>
                  </a:moveTo>
                  <a:lnTo>
                    <a:pt x="668021" y="0"/>
                  </a:lnTo>
                  <a:lnTo>
                    <a:pt x="668021" y="120130"/>
                  </a:lnTo>
                  <a:lnTo>
                    <a:pt x="0" y="120130"/>
                  </a:lnTo>
                  <a:close/>
                </a:path>
              </a:pathLst>
            </a:custGeom>
            <a:solidFill>
              <a:srgbClr val="C1CC7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6" id="106"/>
            <p:cNvSpPr txBox="true"/>
            <p:nvPr/>
          </p:nvSpPr>
          <p:spPr>
            <a:xfrm>
              <a:off x="0" y="-38100"/>
              <a:ext cx="668021" cy="158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7" id="107"/>
          <p:cNvSpPr txBox="true"/>
          <p:nvPr/>
        </p:nvSpPr>
        <p:spPr>
          <a:xfrm rot="0">
            <a:off x="12139438" y="7424197"/>
            <a:ext cx="2481273" cy="455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IBM Plex Sans Thai Bold"/>
              </a:rPr>
              <a:t>PRODUCCION</a:t>
            </a:r>
          </a:p>
        </p:txBody>
      </p:sp>
      <p:sp>
        <p:nvSpPr>
          <p:cNvPr name="TextBox 108" id="108"/>
          <p:cNvSpPr txBox="true"/>
          <p:nvPr/>
        </p:nvSpPr>
        <p:spPr>
          <a:xfrm rot="0">
            <a:off x="14967797" y="7505189"/>
            <a:ext cx="2536393" cy="313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PRODUCCION ANUAL</a:t>
            </a:r>
          </a:p>
        </p:txBody>
      </p:sp>
      <p:sp>
        <p:nvSpPr>
          <p:cNvPr name="TextBox 109" id="109"/>
          <p:cNvSpPr txBox="true"/>
          <p:nvPr/>
        </p:nvSpPr>
        <p:spPr>
          <a:xfrm rot="0">
            <a:off x="2585032" y="4604206"/>
            <a:ext cx="2520302" cy="269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63"/>
              </a:lnSpc>
            </a:pPr>
            <a:r>
              <a:rPr lang="en-US" sz="1616">
                <a:solidFill>
                  <a:srgbClr val="000000"/>
                </a:solidFill>
                <a:latin typeface="IBM Plex Sans Thai Bold"/>
              </a:rPr>
              <a:t>POLLO 14 DIAS $4000</a:t>
            </a:r>
          </a:p>
        </p:txBody>
      </p:sp>
      <p:sp>
        <p:nvSpPr>
          <p:cNvPr name="TextBox 110" id="110"/>
          <p:cNvSpPr txBox="true"/>
          <p:nvPr/>
        </p:nvSpPr>
        <p:spPr>
          <a:xfrm rot="0">
            <a:off x="2607558" y="5059310"/>
            <a:ext cx="2478727" cy="552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63"/>
              </a:lnSpc>
            </a:pPr>
            <a:r>
              <a:rPr lang="en-US" sz="1616">
                <a:solidFill>
                  <a:srgbClr val="000000"/>
                </a:solidFill>
                <a:latin typeface="IBM Plex Sans Thai Bold"/>
              </a:rPr>
              <a:t>TONELDADA COMIDA 1T   $ 250.000</a:t>
            </a:r>
          </a:p>
        </p:txBody>
      </p:sp>
      <p:sp>
        <p:nvSpPr>
          <p:cNvPr name="TextBox 111" id="111"/>
          <p:cNvSpPr txBox="true"/>
          <p:nvPr/>
        </p:nvSpPr>
        <p:spPr>
          <a:xfrm rot="0">
            <a:off x="2607558" y="5656250"/>
            <a:ext cx="2478727" cy="574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8"/>
              </a:lnSpc>
              <a:spcBef>
                <a:spcPct val="0"/>
              </a:spcBef>
            </a:pPr>
            <a:r>
              <a:rPr lang="en-US" sz="1706">
                <a:solidFill>
                  <a:srgbClr val="000000"/>
                </a:solidFill>
                <a:latin typeface="IBM Plex Sans Thai Bold"/>
              </a:rPr>
              <a:t>levadura de cerveza 100g   $2.000 </a:t>
            </a:r>
          </a:p>
        </p:txBody>
      </p:sp>
      <p:sp>
        <p:nvSpPr>
          <p:cNvPr name="TextBox 112" id="112"/>
          <p:cNvSpPr txBox="true"/>
          <p:nvPr/>
        </p:nvSpPr>
        <p:spPr>
          <a:xfrm rot="0">
            <a:off x="109781" y="4589801"/>
            <a:ext cx="2535810" cy="2751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9"/>
              </a:lnSpc>
            </a:pPr>
            <a:r>
              <a:rPr lang="en-US" sz="1706">
                <a:solidFill>
                  <a:srgbClr val="000000"/>
                </a:solidFill>
                <a:latin typeface="IBM Plex Sans Thai Bold"/>
              </a:rPr>
              <a:t>comederos 7k  $18.400</a:t>
            </a:r>
          </a:p>
        </p:txBody>
      </p:sp>
      <p:sp>
        <p:nvSpPr>
          <p:cNvPr name="TextBox 113" id="113"/>
          <p:cNvSpPr txBox="true"/>
          <p:nvPr/>
        </p:nvSpPr>
        <p:spPr>
          <a:xfrm rot="0">
            <a:off x="109781" y="5098489"/>
            <a:ext cx="2535810" cy="2751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9"/>
              </a:lnSpc>
            </a:pPr>
            <a:r>
              <a:rPr lang="en-US" sz="1706">
                <a:solidFill>
                  <a:srgbClr val="000000"/>
                </a:solidFill>
                <a:latin typeface="IBM Plex Sans Thai Bold"/>
              </a:rPr>
              <a:t>BEBEDERO 8L $19.800</a:t>
            </a:r>
          </a:p>
        </p:txBody>
      </p:sp>
      <p:sp>
        <p:nvSpPr>
          <p:cNvPr name="TextBox 114" id="114"/>
          <p:cNvSpPr txBox="true"/>
          <p:nvPr/>
        </p:nvSpPr>
        <p:spPr>
          <a:xfrm rot="0">
            <a:off x="346826" y="8220934"/>
            <a:ext cx="2393347" cy="313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MANO DE OBRA</a:t>
            </a:r>
          </a:p>
        </p:txBody>
      </p:sp>
      <p:sp>
        <p:nvSpPr>
          <p:cNvPr name="TextBox 115" id="115"/>
          <p:cNvSpPr txBox="true"/>
          <p:nvPr/>
        </p:nvSpPr>
        <p:spPr>
          <a:xfrm rot="0">
            <a:off x="7362078" y="8287330"/>
            <a:ext cx="3828950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100 POLLOS                                         $400.000</a:t>
            </a:r>
          </a:p>
        </p:txBody>
      </p:sp>
      <p:sp>
        <p:nvSpPr>
          <p:cNvPr name="TextBox 116" id="116"/>
          <p:cNvSpPr txBox="true"/>
          <p:nvPr/>
        </p:nvSpPr>
        <p:spPr>
          <a:xfrm rot="0">
            <a:off x="7334446" y="8556993"/>
            <a:ext cx="3838475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LEVADURA DE CREVEZA 1400G    $28.000</a:t>
            </a:r>
          </a:p>
        </p:txBody>
      </p:sp>
      <p:sp>
        <p:nvSpPr>
          <p:cNvPr name="TextBox 117" id="117"/>
          <p:cNvSpPr txBox="true"/>
          <p:nvPr/>
        </p:nvSpPr>
        <p:spPr>
          <a:xfrm rot="0">
            <a:off x="7362078" y="8844981"/>
            <a:ext cx="3853263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COMIDA 1T                                           $250.000</a:t>
            </a:r>
          </a:p>
        </p:txBody>
      </p:sp>
      <p:sp>
        <p:nvSpPr>
          <p:cNvPr name="TextBox 118" id="118"/>
          <p:cNvSpPr txBox="true"/>
          <p:nvPr/>
        </p:nvSpPr>
        <p:spPr>
          <a:xfrm rot="0">
            <a:off x="7326150" y="9111680"/>
            <a:ext cx="3855066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IBM Plex Sans Thai Bold"/>
              </a:rPr>
              <a:t>MANO DE OBRA                                              $ 0</a:t>
            </a:r>
          </a:p>
        </p:txBody>
      </p:sp>
      <p:sp>
        <p:nvSpPr>
          <p:cNvPr name="TextBox 119" id="119"/>
          <p:cNvSpPr txBox="true"/>
          <p:nvPr/>
        </p:nvSpPr>
        <p:spPr>
          <a:xfrm rot="0">
            <a:off x="452711" y="9687674"/>
            <a:ext cx="4781015" cy="40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IBM Plex Sans Thai Bold"/>
              </a:rPr>
              <a:t>   TOTAL                $250.000 </a:t>
            </a:r>
          </a:p>
        </p:txBody>
      </p:sp>
      <p:sp>
        <p:nvSpPr>
          <p:cNvPr name="TextBox 120" id="120"/>
          <p:cNvSpPr txBox="true"/>
          <p:nvPr/>
        </p:nvSpPr>
        <p:spPr>
          <a:xfrm rot="0">
            <a:off x="757023" y="6268924"/>
            <a:ext cx="1043136" cy="314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1886">
                <a:solidFill>
                  <a:srgbClr val="000000"/>
                </a:solidFill>
                <a:latin typeface="IBM Plex Sans Thai Bold"/>
              </a:rPr>
              <a:t>$38.200</a:t>
            </a:r>
          </a:p>
        </p:txBody>
      </p:sp>
      <p:sp>
        <p:nvSpPr>
          <p:cNvPr name="TextBox 121" id="121"/>
          <p:cNvSpPr txBox="true"/>
          <p:nvPr/>
        </p:nvSpPr>
        <p:spPr>
          <a:xfrm rot="0">
            <a:off x="3274680" y="6268924"/>
            <a:ext cx="1203127" cy="314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1886">
                <a:solidFill>
                  <a:srgbClr val="000000"/>
                </a:solidFill>
                <a:latin typeface="IBM Plex Sans Thai Bold"/>
              </a:rPr>
              <a:t>$296.000</a:t>
            </a:r>
          </a:p>
        </p:txBody>
      </p:sp>
      <p:sp>
        <p:nvSpPr>
          <p:cNvPr name="TextBox 122" id="122"/>
          <p:cNvSpPr txBox="true"/>
          <p:nvPr/>
        </p:nvSpPr>
        <p:spPr>
          <a:xfrm rot="0">
            <a:off x="7386926" y="9612790"/>
            <a:ext cx="3699699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IBM Plex Sans Thai Bold"/>
              </a:rPr>
              <a:t>$678.000</a:t>
            </a:r>
          </a:p>
        </p:txBody>
      </p:sp>
      <p:sp>
        <p:nvSpPr>
          <p:cNvPr name="TextBox 123" id="123"/>
          <p:cNvSpPr txBox="true"/>
          <p:nvPr/>
        </p:nvSpPr>
        <p:spPr>
          <a:xfrm rot="0">
            <a:off x="12187854" y="7976181"/>
            <a:ext cx="2463018" cy="339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IBM Plex Sans Thai Bold"/>
              </a:rPr>
              <a:t>100 POLLOS</a:t>
            </a:r>
          </a:p>
        </p:txBody>
      </p:sp>
      <p:sp>
        <p:nvSpPr>
          <p:cNvPr name="TextBox 124" id="124"/>
          <p:cNvSpPr txBox="true"/>
          <p:nvPr/>
        </p:nvSpPr>
        <p:spPr>
          <a:xfrm rot="0">
            <a:off x="12114478" y="8403536"/>
            <a:ext cx="2536393" cy="313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1 POLLO   X    $8400</a:t>
            </a:r>
          </a:p>
        </p:txBody>
      </p:sp>
      <p:sp>
        <p:nvSpPr>
          <p:cNvPr name="TextBox 125" id="125"/>
          <p:cNvSpPr txBox="true"/>
          <p:nvPr/>
        </p:nvSpPr>
        <p:spPr>
          <a:xfrm rot="0">
            <a:off x="12159798" y="8761161"/>
            <a:ext cx="2491074" cy="40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IBM Plex Sans Thai Bold"/>
              </a:rPr>
              <a:t>$8.400   x       100</a:t>
            </a:r>
          </a:p>
        </p:txBody>
      </p:sp>
      <p:sp>
        <p:nvSpPr>
          <p:cNvPr name="TextBox 126" id="126"/>
          <p:cNvSpPr txBox="true"/>
          <p:nvPr/>
        </p:nvSpPr>
        <p:spPr>
          <a:xfrm rot="0">
            <a:off x="12353760" y="9175481"/>
            <a:ext cx="2036973" cy="389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IBM Plex Sans Thai Bold"/>
              </a:rPr>
              <a:t>$840.000</a:t>
            </a:r>
          </a:p>
        </p:txBody>
      </p:sp>
      <p:sp>
        <p:nvSpPr>
          <p:cNvPr name="TextBox 127" id="127"/>
          <p:cNvSpPr txBox="true"/>
          <p:nvPr/>
        </p:nvSpPr>
        <p:spPr>
          <a:xfrm rot="0">
            <a:off x="12159798" y="9550886"/>
            <a:ext cx="2401085" cy="27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IBM Plex Sans Thai Bold"/>
              </a:rPr>
              <a:t>GANANCIA $162.000</a:t>
            </a:r>
          </a:p>
        </p:txBody>
      </p:sp>
      <p:sp>
        <p:nvSpPr>
          <p:cNvPr name="TextBox 128" id="128"/>
          <p:cNvSpPr txBox="true"/>
          <p:nvPr/>
        </p:nvSpPr>
        <p:spPr>
          <a:xfrm rot="0">
            <a:off x="15004484" y="8025497"/>
            <a:ext cx="2463018" cy="339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IBM Plex Sans Thai Bold"/>
              </a:rPr>
              <a:t>900 POLLOS</a:t>
            </a:r>
          </a:p>
        </p:txBody>
      </p:sp>
      <p:sp>
        <p:nvSpPr>
          <p:cNvPr name="TextBox 129" id="129"/>
          <p:cNvSpPr txBox="true"/>
          <p:nvPr/>
        </p:nvSpPr>
        <p:spPr>
          <a:xfrm rot="0">
            <a:off x="14993772" y="8421727"/>
            <a:ext cx="2536393" cy="313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1 POLLO   X    $8400</a:t>
            </a:r>
          </a:p>
        </p:txBody>
      </p:sp>
      <p:sp>
        <p:nvSpPr>
          <p:cNvPr name="TextBox 130" id="130"/>
          <p:cNvSpPr txBox="true"/>
          <p:nvPr/>
        </p:nvSpPr>
        <p:spPr>
          <a:xfrm rot="0">
            <a:off x="14990456" y="8755102"/>
            <a:ext cx="2491074" cy="389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IBM Plex Sans Thai Bold"/>
              </a:rPr>
              <a:t>$8.400    x       900</a:t>
            </a:r>
          </a:p>
        </p:txBody>
      </p:sp>
      <p:sp>
        <p:nvSpPr>
          <p:cNvPr name="TextBox 131" id="131"/>
          <p:cNvSpPr txBox="true"/>
          <p:nvPr/>
        </p:nvSpPr>
        <p:spPr>
          <a:xfrm rot="0">
            <a:off x="15004484" y="9185006"/>
            <a:ext cx="2525680" cy="389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IBM Plex Sans Thai Bold"/>
              </a:rPr>
              <a:t>$7.560.000</a:t>
            </a:r>
          </a:p>
        </p:txBody>
      </p:sp>
      <p:sp>
        <p:nvSpPr>
          <p:cNvPr name="TextBox 132" id="132"/>
          <p:cNvSpPr txBox="true"/>
          <p:nvPr/>
        </p:nvSpPr>
        <p:spPr>
          <a:xfrm rot="0">
            <a:off x="14967797" y="9536160"/>
            <a:ext cx="2562368" cy="27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IBM Plex Sans Thai Bold"/>
              </a:rPr>
              <a:t>GANANCIA  $1.458.000</a:t>
            </a:r>
          </a:p>
        </p:txBody>
      </p:sp>
      <p:sp>
        <p:nvSpPr>
          <p:cNvPr name="TextBox 133" id="133"/>
          <p:cNvSpPr txBox="true"/>
          <p:nvPr/>
        </p:nvSpPr>
        <p:spPr>
          <a:xfrm rot="0">
            <a:off x="347768" y="9016431"/>
            <a:ext cx="2392404" cy="647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DINERO DE RESPALDO</a:t>
            </a:r>
          </a:p>
        </p:txBody>
      </p:sp>
      <p:sp>
        <p:nvSpPr>
          <p:cNvPr name="TextBox 134" id="134"/>
          <p:cNvSpPr txBox="true"/>
          <p:nvPr/>
        </p:nvSpPr>
        <p:spPr>
          <a:xfrm rot="0">
            <a:off x="4841082" y="8187636"/>
            <a:ext cx="381298" cy="43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IBM Plex Sans Thai Bold"/>
              </a:rPr>
              <a:t>$0</a:t>
            </a:r>
          </a:p>
        </p:txBody>
      </p:sp>
      <p:sp>
        <p:nvSpPr>
          <p:cNvPr name="TextBox 135" id="135"/>
          <p:cNvSpPr txBox="true"/>
          <p:nvPr/>
        </p:nvSpPr>
        <p:spPr>
          <a:xfrm rot="0">
            <a:off x="3986420" y="9109775"/>
            <a:ext cx="1241673" cy="43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IBM Plex Sans Thai Bold"/>
              </a:rPr>
              <a:t>$50.000</a:t>
            </a:r>
          </a:p>
        </p:txBody>
      </p:sp>
      <p:sp>
        <p:nvSpPr>
          <p:cNvPr name="TextBox 136" id="136"/>
          <p:cNvSpPr txBox="true"/>
          <p:nvPr/>
        </p:nvSpPr>
        <p:spPr>
          <a:xfrm rot="0">
            <a:off x="850054" y="3580167"/>
            <a:ext cx="3598055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IBM Plex Sans Thai Bold"/>
              </a:rPr>
              <a:t>RECURSOS CLAVES</a:t>
            </a:r>
          </a:p>
        </p:txBody>
      </p:sp>
      <p:sp>
        <p:nvSpPr>
          <p:cNvPr name="TextBox 137" id="137"/>
          <p:cNvSpPr txBox="true"/>
          <p:nvPr/>
        </p:nvSpPr>
        <p:spPr>
          <a:xfrm rot="0">
            <a:off x="17762241" y="7376179"/>
            <a:ext cx="193625" cy="3327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I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N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G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R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E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S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O</a:t>
            </a:r>
          </a:p>
          <a:p>
            <a:pPr algn="ctr">
              <a:lnSpc>
                <a:spcPts val="2946"/>
              </a:lnSpc>
            </a:pPr>
            <a:r>
              <a:rPr lang="en-US" sz="2104">
                <a:solidFill>
                  <a:srgbClr val="000000"/>
                </a:solidFill>
                <a:latin typeface="IBM Plex Sans Thai Bold"/>
              </a:rPr>
              <a:t>S</a:t>
            </a:r>
          </a:p>
          <a:p>
            <a:pPr algn="ctr">
              <a:lnSpc>
                <a:spcPts val="2946"/>
              </a:lnSpc>
            </a:pPr>
          </a:p>
        </p:txBody>
      </p:sp>
      <p:sp>
        <p:nvSpPr>
          <p:cNvPr name="TextBox 138" id="138"/>
          <p:cNvSpPr txBox="true"/>
          <p:nvPr/>
        </p:nvSpPr>
        <p:spPr>
          <a:xfrm rot="0">
            <a:off x="347768" y="8637654"/>
            <a:ext cx="2451838" cy="313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IBM Plex Sans Thai Bold"/>
              </a:rPr>
              <a:t>VACUNACION    </a:t>
            </a:r>
          </a:p>
        </p:txBody>
      </p:sp>
      <p:sp>
        <p:nvSpPr>
          <p:cNvPr name="TextBox 139" id="139"/>
          <p:cNvSpPr txBox="true"/>
          <p:nvPr/>
        </p:nvSpPr>
        <p:spPr>
          <a:xfrm rot="0">
            <a:off x="3790207" y="8558252"/>
            <a:ext cx="1432173" cy="43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IBM Plex Sans Thai Bold"/>
              </a:rPr>
              <a:t>$200.000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DAGBq_fM8es</dc:identifier>
  <dcterms:modified xsi:type="dcterms:W3CDTF">2011-08-01T06:04:30Z</dcterms:modified>
  <cp:revision>1</cp:revision>
  <dc:title>IDEAS DE PROYECTO</dc:title>
</cp:coreProperties>
</file>